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3" r:id="rId8"/>
    <p:sldId id="269" r:id="rId9"/>
    <p:sldId id="264" r:id="rId10"/>
    <p:sldId id="261" r:id="rId11"/>
    <p:sldId id="262" r:id="rId12"/>
    <p:sldId id="265" r:id="rId13"/>
    <p:sldId id="266" r:id="rId14"/>
    <p:sldId id="267" r:id="rId15"/>
    <p:sldId id="270" r:id="rId16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-4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yyt_nao:Library:Application%20Support:Microsoft:Office:Office%202011%20AutoRecovery:&#29702;&#20107;&#22899;&#24615;&#27604;&#29575;%20(&#12495;&#12441;&#12540;&#12471;&#12441;&#12519;&#12531;%201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yyt_nao:Library:Application%20Support:Microsoft:Office:Office%202011%20AutoRecovery:&#29702;&#20107;&#22899;&#24615;&#27604;&#29575;%20(&#12495;&#12441;&#12540;&#12471;&#12441;&#12519;&#12531;%20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ja-JP"/>
  <c:style val="13"/>
  <c:chart>
    <c:title>
      <c:tx>
        <c:rich>
          <a:bodyPr/>
          <a:lstStyle/>
          <a:p>
            <a:pPr>
              <a:defRPr>
                <a:ea typeface="メイリオ"/>
              </a:defRPr>
            </a:pPr>
            <a:r>
              <a:rPr lang="ja-JP" altLang="en-US">
                <a:ea typeface="メイリオ"/>
              </a:rPr>
              <a:t>日本質量分析学会　理事女性比率</a:t>
            </a: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女性比率</c:v>
                </c:pt>
              </c:strCache>
            </c:strRef>
          </c:tx>
          <c:spPr>
            <a:ln>
              <a:solidFill>
                <a:schemeClr val="bg1"/>
              </a:solidFill>
            </a:ln>
            <a:effectLst/>
          </c:spPr>
          <c:dPt>
            <c:idx val="9"/>
            <c:spPr>
              <a:noFill/>
              <a:ln>
                <a:solidFill>
                  <a:schemeClr val="bg1"/>
                </a:solidFill>
              </a:ln>
              <a:effectLst/>
            </c:spPr>
          </c:dPt>
          <c:dLbls>
            <c:dLbl>
              <c:idx val="9"/>
              <c:delete val="1"/>
            </c:dLbl>
            <c:txPr>
              <a:bodyPr/>
              <a:lstStyle/>
              <a:p>
                <a:pPr>
                  <a:defRPr sz="1600">
                    <a:ea typeface="メイリオ"/>
                  </a:defRPr>
                </a:pPr>
                <a:endParaRPr lang="ja-JP"/>
              </a:p>
            </c:txPr>
            <c:showVal val="1"/>
          </c:dLbls>
          <c:cat>
            <c:strRef>
              <c:f>Sheet1!$A$2:$A$11</c:f>
              <c:strCache>
                <c:ptCount val="10"/>
                <c:pt idx="0">
                  <c:v>2001-2002</c:v>
                </c:pt>
                <c:pt idx="1">
                  <c:v>2003-2004</c:v>
                </c:pt>
                <c:pt idx="2">
                  <c:v>2005-2006</c:v>
                </c:pt>
                <c:pt idx="3">
                  <c:v>2007-2008</c:v>
                </c:pt>
                <c:pt idx="4">
                  <c:v>2009-2010</c:v>
                </c:pt>
                <c:pt idx="5">
                  <c:v>2011-2012</c:v>
                </c:pt>
                <c:pt idx="6">
                  <c:v>2013-2014</c:v>
                </c:pt>
                <c:pt idx="7">
                  <c:v>2015-2016</c:v>
                </c:pt>
                <c:pt idx="8">
                  <c:v>2017-2018</c:v>
                </c:pt>
                <c:pt idx="9">
                  <c:v>2019-2020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0.125</c:v>
                </c:pt>
                <c:pt idx="1">
                  <c:v>8.3333333333333315E-2</c:v>
                </c:pt>
                <c:pt idx="2">
                  <c:v>8.3333333333333315E-2</c:v>
                </c:pt>
                <c:pt idx="3">
                  <c:v>0.13333333333333303</c:v>
                </c:pt>
                <c:pt idx="4">
                  <c:v>0.107142857142857</c:v>
                </c:pt>
                <c:pt idx="5">
                  <c:v>0.13636363636363599</c:v>
                </c:pt>
                <c:pt idx="6">
                  <c:v>0.27272727272727304</c:v>
                </c:pt>
                <c:pt idx="7">
                  <c:v>0.17391304347826106</c:v>
                </c:pt>
                <c:pt idx="8">
                  <c:v>0.15789473684210506</c:v>
                </c:pt>
                <c:pt idx="9">
                  <c:v>0.35294117647058798</c:v>
                </c:pt>
              </c:numCache>
            </c:numRef>
          </c:val>
        </c:ser>
        <c:dLbls>
          <c:showVal val="1"/>
        </c:dLbls>
        <c:overlap val="-25"/>
        <c:axId val="49244032"/>
        <c:axId val="49245568"/>
      </c:barChart>
      <c:catAx>
        <c:axId val="4924403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>
                <a:ea typeface="メイリオ"/>
              </a:defRPr>
            </a:pPr>
            <a:endParaRPr lang="ja-JP"/>
          </a:p>
        </c:txPr>
        <c:crossAx val="49245568"/>
        <c:crosses val="autoZero"/>
        <c:auto val="1"/>
        <c:lblAlgn val="ctr"/>
        <c:lblOffset val="100"/>
      </c:catAx>
      <c:valAx>
        <c:axId val="49245568"/>
        <c:scaling>
          <c:orientation val="minMax"/>
        </c:scaling>
        <c:delete val="1"/>
        <c:axPos val="l"/>
        <c:numFmt formatCode="0%" sourceLinked="1"/>
        <c:majorTickMark val="none"/>
        <c:tickLblPos val="none"/>
        <c:crossAx val="49244032"/>
        <c:crosses val="autoZero"/>
        <c:crossBetween val="between"/>
      </c:val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ja-JP"/>
  <c:style val="13"/>
  <c:chart>
    <c:title>
      <c:tx>
        <c:rich>
          <a:bodyPr/>
          <a:lstStyle/>
          <a:p>
            <a:pPr>
              <a:defRPr/>
            </a:pPr>
            <a:r>
              <a:rPr lang="ja-JP"/>
              <a:t>日本質量分析学会　理事女性比率</a:t>
            </a: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女性比率</c:v>
                </c:pt>
              </c:strCache>
            </c:strRef>
          </c:tx>
          <c:dPt>
            <c:idx val="9"/>
            <c:spPr>
              <a:solidFill>
                <a:srgbClr val="FF0000"/>
              </a:solidFill>
            </c:spPr>
          </c:dPt>
          <c:cat>
            <c:strRef>
              <c:f>Sheet1!$A$2:$A$11</c:f>
              <c:strCache>
                <c:ptCount val="10"/>
                <c:pt idx="0">
                  <c:v>2001-2002</c:v>
                </c:pt>
                <c:pt idx="1">
                  <c:v>2003-2004</c:v>
                </c:pt>
                <c:pt idx="2">
                  <c:v>2005-2006</c:v>
                </c:pt>
                <c:pt idx="3">
                  <c:v>2007-2008</c:v>
                </c:pt>
                <c:pt idx="4">
                  <c:v>2009-2010</c:v>
                </c:pt>
                <c:pt idx="5">
                  <c:v>2011-2012</c:v>
                </c:pt>
                <c:pt idx="6">
                  <c:v>2013-2014</c:v>
                </c:pt>
                <c:pt idx="7">
                  <c:v>2015-2016</c:v>
                </c:pt>
                <c:pt idx="8">
                  <c:v>2017-2018</c:v>
                </c:pt>
                <c:pt idx="9">
                  <c:v>2019-2020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0.125</c:v>
                </c:pt>
                <c:pt idx="1">
                  <c:v>8.3333333333333315E-2</c:v>
                </c:pt>
                <c:pt idx="2">
                  <c:v>8.3333333333333315E-2</c:v>
                </c:pt>
                <c:pt idx="3">
                  <c:v>0.13333333333333303</c:v>
                </c:pt>
                <c:pt idx="4">
                  <c:v>0.107142857142857</c:v>
                </c:pt>
                <c:pt idx="5">
                  <c:v>0.13636363636363599</c:v>
                </c:pt>
                <c:pt idx="6">
                  <c:v>0.27272727272727304</c:v>
                </c:pt>
                <c:pt idx="7">
                  <c:v>0.17391304347826106</c:v>
                </c:pt>
                <c:pt idx="8">
                  <c:v>0.15789473684210506</c:v>
                </c:pt>
                <c:pt idx="9">
                  <c:v>0.35294117647058798</c:v>
                </c:pt>
              </c:numCache>
            </c:numRef>
          </c:val>
        </c:ser>
        <c:dLbls>
          <c:showVal val="1"/>
        </c:dLbls>
        <c:overlap val="-25"/>
        <c:axId val="48423296"/>
        <c:axId val="48424832"/>
      </c:barChart>
      <c:catAx>
        <c:axId val="48423296"/>
        <c:scaling>
          <c:orientation val="minMax"/>
        </c:scaling>
        <c:axPos val="b"/>
        <c:majorTickMark val="none"/>
        <c:tickLblPos val="nextTo"/>
        <c:crossAx val="48424832"/>
        <c:crosses val="autoZero"/>
        <c:auto val="1"/>
        <c:lblAlgn val="ctr"/>
        <c:lblOffset val="100"/>
      </c:catAx>
      <c:valAx>
        <c:axId val="48424832"/>
        <c:scaling>
          <c:orientation val="minMax"/>
        </c:scaling>
        <c:delete val="1"/>
        <c:axPos val="l"/>
        <c:numFmt formatCode="0%" sourceLinked="1"/>
        <c:majorTickMark val="none"/>
        <c:tickLblPos val="none"/>
        <c:crossAx val="4842329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ja-JP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B593F-ED5A-0247-8EDC-65021B43C34E}" type="datetimeFigureOut">
              <a:rPr kumimoji="1" lang="ja-JP" altLang="en-US" smtClean="0"/>
              <a:pPr/>
              <a:t>2019/2/4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AE961-FBAC-4B48-B15F-1B277DBBEF0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915112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B593F-ED5A-0247-8EDC-65021B43C34E}" type="datetimeFigureOut">
              <a:rPr kumimoji="1" lang="ja-JP" altLang="en-US" smtClean="0"/>
              <a:pPr/>
              <a:t>2019/2/4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AE961-FBAC-4B48-B15F-1B277DBBEF0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43245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B593F-ED5A-0247-8EDC-65021B43C34E}" type="datetimeFigureOut">
              <a:rPr kumimoji="1" lang="ja-JP" altLang="en-US" smtClean="0"/>
              <a:pPr/>
              <a:t>2019/2/4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AE961-FBAC-4B48-B15F-1B277DBBEF0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495009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B593F-ED5A-0247-8EDC-65021B43C34E}" type="datetimeFigureOut">
              <a:rPr kumimoji="1" lang="ja-JP" altLang="en-US" smtClean="0"/>
              <a:pPr/>
              <a:t>2019/2/4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AE961-FBAC-4B48-B15F-1B277DBBEF0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4096568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B593F-ED5A-0247-8EDC-65021B43C34E}" type="datetimeFigureOut">
              <a:rPr kumimoji="1" lang="ja-JP" altLang="en-US" smtClean="0"/>
              <a:pPr/>
              <a:t>2019/2/4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AE961-FBAC-4B48-B15F-1B277DBBEF0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472915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B593F-ED5A-0247-8EDC-65021B43C34E}" type="datetimeFigureOut">
              <a:rPr kumimoji="1" lang="ja-JP" altLang="en-US" smtClean="0"/>
              <a:pPr/>
              <a:t>2019/2/4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AE961-FBAC-4B48-B15F-1B277DBBEF0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446589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B593F-ED5A-0247-8EDC-65021B43C34E}" type="datetimeFigureOut">
              <a:rPr kumimoji="1" lang="ja-JP" altLang="en-US" smtClean="0"/>
              <a:pPr/>
              <a:t>2019/2/4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AE961-FBAC-4B48-B15F-1B277DBBEF0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273187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B593F-ED5A-0247-8EDC-65021B43C34E}" type="datetimeFigureOut">
              <a:rPr kumimoji="1" lang="ja-JP" altLang="en-US" smtClean="0"/>
              <a:pPr/>
              <a:t>2019/2/4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AE961-FBAC-4B48-B15F-1B277DBBEF0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816489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B593F-ED5A-0247-8EDC-65021B43C34E}" type="datetimeFigureOut">
              <a:rPr kumimoji="1" lang="ja-JP" altLang="en-US" smtClean="0"/>
              <a:pPr/>
              <a:t>2019/2/4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AE961-FBAC-4B48-B15F-1B277DBBEF0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4166885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B593F-ED5A-0247-8EDC-65021B43C34E}" type="datetimeFigureOut">
              <a:rPr kumimoji="1" lang="ja-JP" altLang="en-US" smtClean="0"/>
              <a:pPr/>
              <a:t>2019/2/4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AE961-FBAC-4B48-B15F-1B277DBBEF0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397573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B593F-ED5A-0247-8EDC-65021B43C34E}" type="datetimeFigureOut">
              <a:rPr kumimoji="1" lang="ja-JP" altLang="en-US" smtClean="0"/>
              <a:pPr/>
              <a:t>2019/2/4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AE961-FBAC-4B48-B15F-1B277DBBEF0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2072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B593F-ED5A-0247-8EDC-65021B43C34E}" type="datetimeFigureOut">
              <a:rPr kumimoji="1" lang="ja-JP" altLang="en-US" smtClean="0"/>
              <a:pPr/>
              <a:t>2019/2/4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AE961-FBAC-4B48-B15F-1B277DBBEF0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958625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wav"/><Relationship Id="rId5" Type="http://schemas.openxmlformats.org/officeDocument/2006/relationships/image" Target="../media/image2.png"/><Relationship Id="rId4" Type="http://schemas.microsoft.com/office/2007/relationships/media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0.wav"/><Relationship Id="rId5" Type="http://schemas.openxmlformats.org/officeDocument/2006/relationships/image" Target="../media/image2.png"/><Relationship Id="rId4" Type="http://schemas.microsoft.com/office/2007/relationships/media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microsoft.com/office/2007/relationships/media" Target="../media/media11.wav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microsoft.com/office/2007/relationships/media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microsoft.com/office/2007/relationships/media" Target="../media/media13.wav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microsoft.com/office/2007/relationships/media" Target="../media/media14.wav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wav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microsoft.com/office/2007/relationships/media" Target="../media/media15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microsoft.com/office/2007/relationships/media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wav"/><Relationship Id="rId5" Type="http://schemas.openxmlformats.org/officeDocument/2006/relationships/image" Target="../media/image2.png"/><Relationship Id="rId4" Type="http://schemas.microsoft.com/office/2007/relationships/media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microsoft.com/office/2007/relationships/media" Target="../media/media4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.wav"/><Relationship Id="rId5" Type="http://schemas.openxmlformats.org/officeDocument/2006/relationships/image" Target="../media/image2.png"/><Relationship Id="rId4" Type="http://schemas.microsoft.com/office/2007/relationships/media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6.wav"/><Relationship Id="rId5" Type="http://schemas.openxmlformats.org/officeDocument/2006/relationships/image" Target="../media/image2.png"/><Relationship Id="rId4" Type="http://schemas.microsoft.com/office/2007/relationships/media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7.wav"/><Relationship Id="rId5" Type="http://schemas.openxmlformats.org/officeDocument/2006/relationships/image" Target="../media/image2.png"/><Relationship Id="rId4" Type="http://schemas.microsoft.com/office/2007/relationships/media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wav"/><Relationship Id="rId5" Type="http://schemas.openxmlformats.org/officeDocument/2006/relationships/image" Target="../media/image2.png"/><Relationship Id="rId4" Type="http://schemas.microsoft.com/office/2007/relationships/media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9.wav"/><Relationship Id="rId5" Type="http://schemas.openxmlformats.org/officeDocument/2006/relationships/image" Target="../media/image2.png"/><Relationship Id="rId4" Type="http://schemas.microsoft.com/office/2007/relationships/media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39058" y="760695"/>
            <a:ext cx="8695765" cy="1470025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日本質量分析学会</a:t>
            </a:r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/>
            </a:r>
            <a:br>
              <a:rPr lang="en-US" altLang="ja-JP" dirty="0" smtClean="0">
                <a:latin typeface="メイリオ"/>
                <a:ea typeface="メイリオ"/>
                <a:cs typeface="メイリオ"/>
              </a:rPr>
            </a:br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男女共同参画推進委員会</a:t>
            </a:r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/>
            </a:r>
            <a:br>
              <a:rPr lang="en-US" altLang="ja-JP" dirty="0" smtClean="0">
                <a:latin typeface="メイリオ"/>
                <a:ea typeface="メイリオ"/>
                <a:cs typeface="メイリオ"/>
              </a:rPr>
            </a:br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について簡単にご紹介致します。</a:t>
            </a:r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/>
            </a:r>
            <a:br>
              <a:rPr lang="en-US" altLang="ja-JP" dirty="0" smtClean="0">
                <a:latin typeface="メイリオ"/>
                <a:ea typeface="メイリオ"/>
                <a:cs typeface="メイリオ"/>
              </a:rPr>
            </a:b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6037729"/>
            <a:ext cx="6400800" cy="581212"/>
          </a:xfrm>
        </p:spPr>
        <p:txBody>
          <a:bodyPr>
            <a:normAutofit/>
          </a:bodyPr>
          <a:lstStyle/>
          <a:p>
            <a:r>
              <a:rPr kumimoji="1" lang="ja-JP" altLang="en-US" sz="2400" dirty="0" smtClean="0">
                <a:latin typeface="メイリオ"/>
                <a:ea typeface="メイリオ"/>
                <a:cs typeface="メイリオ"/>
              </a:rPr>
              <a:t>２０１９年１月１５日</a:t>
            </a:r>
            <a:endParaRPr kumimoji="1" lang="ja-JP" altLang="en-US" sz="2400" dirty="0">
              <a:latin typeface="メイリオ"/>
              <a:ea typeface="メイリオ"/>
              <a:cs typeface="メイリオ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653" y="2230720"/>
            <a:ext cx="7023100" cy="3797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サウンド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743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636"/>
    </mc:Choice>
    <mc:Fallback>
      <p:transition spd="slow" advTm="9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544"/>
            <a:ext cx="9144000" cy="14976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kumimoji="1" lang="ja-JP" altLang="en-US" sz="2800" dirty="0" smtClean="0">
                <a:latin typeface="メイリオ"/>
                <a:ea typeface="メイリオ"/>
                <a:cs typeface="メイリオ"/>
              </a:rPr>
              <a:t>日本質量分析学会は、男女共同参画の推進に賛同し、</a:t>
            </a:r>
            <a:r>
              <a:rPr kumimoji="1" lang="en-US" altLang="ja-JP" sz="2800" dirty="0" smtClean="0">
                <a:latin typeface="メイリオ"/>
                <a:ea typeface="メイリオ"/>
                <a:cs typeface="メイリオ"/>
              </a:rPr>
              <a:t/>
            </a:r>
            <a:br>
              <a:rPr kumimoji="1" lang="en-US" altLang="ja-JP" sz="2800" dirty="0" smtClean="0">
                <a:latin typeface="メイリオ"/>
                <a:ea typeface="メイリオ"/>
                <a:cs typeface="メイリオ"/>
              </a:rPr>
            </a:br>
            <a:r>
              <a:rPr lang="ja-JP" altLang="en-US" sz="2800" dirty="0" smtClean="0">
                <a:latin typeface="メイリオ"/>
                <a:ea typeface="メイリオ"/>
                <a:cs typeface="メイリオ"/>
              </a:rPr>
              <a:t>男女共同参画推進学協会連絡会の</a:t>
            </a:r>
            <a:r>
              <a:rPr lang="en-US" altLang="ja-JP" sz="2800" dirty="0" smtClean="0">
                <a:latin typeface="メイリオ"/>
                <a:ea typeface="メイリオ"/>
                <a:cs typeface="メイリオ"/>
              </a:rPr>
              <a:t/>
            </a:r>
            <a:br>
              <a:rPr lang="en-US" altLang="ja-JP" sz="2800" dirty="0" smtClean="0">
                <a:latin typeface="メイリオ"/>
                <a:ea typeface="メイリオ"/>
                <a:cs typeface="メイリオ"/>
              </a:rPr>
            </a:br>
            <a:r>
              <a:rPr lang="ja-JP" altLang="en-US" sz="2800" dirty="0" smtClean="0">
                <a:latin typeface="メイリオ"/>
                <a:ea typeface="メイリオ"/>
                <a:cs typeface="メイリオ"/>
              </a:rPr>
              <a:t>正式会員となりました。</a:t>
            </a:r>
            <a:endParaRPr kumimoji="1" lang="ja-JP" altLang="en-US" sz="2800" dirty="0">
              <a:latin typeface="メイリオ"/>
              <a:ea typeface="メイリオ"/>
              <a:cs typeface="メイリオ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842" y="1663701"/>
            <a:ext cx="7039195" cy="4193241"/>
          </a:xfrm>
          <a:prstGeom prst="rect">
            <a:avLst/>
          </a:prstGeom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265953" y="5856941"/>
            <a:ext cx="8229600" cy="972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出所：男女共同参画推進学協会連絡会</a:t>
            </a:r>
            <a:endParaRPr lang="en-US" altLang="ja-JP" sz="2000" dirty="0" smtClean="0">
              <a:latin typeface="メイリオ"/>
              <a:ea typeface="メイリオ"/>
              <a:cs typeface="メイリオ"/>
            </a:endParaRPr>
          </a:p>
          <a:p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https://</a:t>
            </a:r>
            <a:r>
              <a:rPr lang="en-US" altLang="ja-JP" sz="2000" dirty="0" err="1" smtClean="0">
                <a:latin typeface="メイリオ"/>
                <a:ea typeface="メイリオ"/>
                <a:cs typeface="メイリオ"/>
              </a:rPr>
              <a:t>www.djrenrakukai.org</a:t>
            </a:r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/</a:t>
            </a:r>
            <a:endParaRPr lang="ja-JP" altLang="en-US" sz="2000" dirty="0">
              <a:latin typeface="メイリオ"/>
              <a:ea typeface="メイリオ"/>
              <a:cs typeface="メイリオ"/>
            </a:endParaRPr>
          </a:p>
        </p:txBody>
      </p:sp>
      <p:pic>
        <p:nvPicPr>
          <p:cNvPr id="4" name="サウンド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5580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809"/>
    </mc:Choice>
    <mc:Fallback>
      <p:transition spd="slow" advTm="10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544"/>
            <a:ext cx="9144000" cy="14976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ja-JP" altLang="en-US" sz="2800" dirty="0" smtClean="0">
                <a:latin typeface="メイリオ"/>
                <a:ea typeface="メイリオ"/>
                <a:cs typeface="メイリオ"/>
              </a:rPr>
              <a:t>男女共同参画推進学協会連絡会とは、</a:t>
            </a:r>
            <a:r>
              <a:rPr lang="en-US" altLang="ja-JP" sz="2800" dirty="0" smtClean="0">
                <a:latin typeface="メイリオ"/>
                <a:ea typeface="メイリオ"/>
                <a:cs typeface="メイリオ"/>
              </a:rPr>
              <a:t/>
            </a:r>
            <a:br>
              <a:rPr lang="en-US" altLang="ja-JP" sz="2800" dirty="0" smtClean="0">
                <a:latin typeface="メイリオ"/>
                <a:ea typeface="メイリオ"/>
                <a:cs typeface="メイリオ"/>
              </a:rPr>
            </a:br>
            <a:r>
              <a:rPr lang="ja-JP" altLang="en-US" sz="2800" dirty="0" smtClean="0">
                <a:latin typeface="メイリオ"/>
                <a:ea typeface="メイリオ"/>
                <a:cs typeface="メイリオ"/>
              </a:rPr>
              <a:t>自然科学分野の男女共同参画推進を目指し、</a:t>
            </a:r>
            <a:r>
              <a:rPr lang="en-US" altLang="ja-JP" sz="2800" dirty="0" smtClean="0">
                <a:latin typeface="メイリオ"/>
                <a:ea typeface="メイリオ"/>
                <a:cs typeface="メイリオ"/>
              </a:rPr>
              <a:t/>
            </a:r>
            <a:br>
              <a:rPr lang="en-US" altLang="ja-JP" sz="2800" dirty="0" smtClean="0">
                <a:latin typeface="メイリオ"/>
                <a:ea typeface="メイリオ"/>
                <a:cs typeface="メイリオ"/>
              </a:rPr>
            </a:br>
            <a:r>
              <a:rPr lang="en-US" altLang="ja-JP" sz="2800" dirty="0" smtClean="0">
                <a:latin typeface="メイリオ"/>
                <a:ea typeface="メイリオ"/>
                <a:cs typeface="メイリオ"/>
              </a:rPr>
              <a:t>2002</a:t>
            </a:r>
            <a:r>
              <a:rPr lang="ja-JP" altLang="en-US" sz="2800" dirty="0" smtClean="0">
                <a:latin typeface="メイリオ"/>
                <a:ea typeface="メイリオ"/>
                <a:cs typeface="メイリオ"/>
              </a:rPr>
              <a:t>年</a:t>
            </a:r>
            <a:r>
              <a:rPr lang="en-US" altLang="ja-JP" sz="2800" dirty="0" smtClean="0">
                <a:latin typeface="メイリオ"/>
                <a:ea typeface="メイリオ"/>
                <a:cs typeface="メイリオ"/>
              </a:rPr>
              <a:t>10</a:t>
            </a:r>
            <a:r>
              <a:rPr lang="ja-JP" altLang="en-US" sz="2800" dirty="0" smtClean="0">
                <a:latin typeface="メイリオ"/>
                <a:ea typeface="メイリオ"/>
                <a:cs typeface="メイリオ"/>
              </a:rPr>
              <a:t>月に設立した学協会の集まりです</a:t>
            </a:r>
            <a:endParaRPr kumimoji="1" lang="ja-JP" altLang="en-US" sz="28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104589" y="1974310"/>
            <a:ext cx="8778554" cy="49555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400" dirty="0" smtClean="0">
                <a:latin typeface="メイリオ"/>
                <a:ea typeface="メイリオ"/>
                <a:cs typeface="メイリオ"/>
              </a:rPr>
              <a:t>・加盟学協会 </a:t>
            </a:r>
            <a:r>
              <a:rPr lang="en-US" altLang="ja-JP" sz="2400" dirty="0" smtClean="0">
                <a:latin typeface="メイリオ"/>
                <a:ea typeface="メイリオ"/>
                <a:cs typeface="メイリオ"/>
              </a:rPr>
              <a:t>:104</a:t>
            </a:r>
            <a:r>
              <a:rPr lang="ja-JP" altLang="en-US" sz="2400" dirty="0" smtClean="0">
                <a:latin typeface="メイリオ"/>
                <a:ea typeface="メイリオ"/>
                <a:cs typeface="メイリオ"/>
              </a:rPr>
              <a:t>団体</a:t>
            </a:r>
            <a:endParaRPr lang="en-US" altLang="ja-JP" sz="2400" dirty="0" smtClean="0">
              <a:latin typeface="メイリオ"/>
              <a:ea typeface="メイリオ"/>
              <a:cs typeface="メイリオ"/>
            </a:endParaRPr>
          </a:p>
          <a:p>
            <a:pPr algn="l"/>
            <a:r>
              <a:rPr lang="ja-JP" altLang="en-US" sz="1600" dirty="0" smtClean="0">
                <a:latin typeface="メイリオ"/>
                <a:ea typeface="メイリオ"/>
                <a:cs typeface="メイリオ"/>
              </a:rPr>
              <a:t>　　　</a:t>
            </a:r>
            <a:r>
              <a:rPr lang="en-US" altLang="ja-JP" sz="1600" dirty="0" smtClean="0">
                <a:latin typeface="メイリオ"/>
                <a:ea typeface="メイリオ"/>
                <a:cs typeface="メイリオ"/>
              </a:rPr>
              <a:t> (</a:t>
            </a:r>
            <a:r>
              <a:rPr lang="ja-JP" altLang="en-US" sz="1600" dirty="0" smtClean="0">
                <a:latin typeface="メイリオ"/>
                <a:ea typeface="メイリオ"/>
                <a:cs typeface="メイリオ"/>
              </a:rPr>
              <a:t>正式加盟 </a:t>
            </a:r>
            <a:r>
              <a:rPr lang="en-US" altLang="ja-JP" sz="1600" dirty="0" smtClean="0">
                <a:latin typeface="メイリオ"/>
                <a:ea typeface="メイリオ"/>
                <a:cs typeface="メイリオ"/>
              </a:rPr>
              <a:t>54, </a:t>
            </a:r>
            <a:r>
              <a:rPr lang="ja-JP" altLang="en-US" sz="1600" dirty="0" smtClean="0">
                <a:latin typeface="メイリオ"/>
                <a:ea typeface="メイリオ"/>
                <a:cs typeface="メイリオ"/>
              </a:rPr>
              <a:t>オブザーバー加盟 </a:t>
            </a:r>
            <a:r>
              <a:rPr lang="en-US" altLang="ja-JP" sz="1600" dirty="0" smtClean="0">
                <a:latin typeface="メイリオ"/>
                <a:ea typeface="メイリオ"/>
                <a:cs typeface="メイリオ"/>
              </a:rPr>
              <a:t>50)</a:t>
            </a:r>
          </a:p>
          <a:p>
            <a:pPr algn="l"/>
            <a:endParaRPr lang="en-US" altLang="ja-JP" sz="1600" dirty="0" smtClean="0">
              <a:latin typeface="メイリオ"/>
              <a:ea typeface="メイリオ"/>
              <a:cs typeface="メイリオ"/>
            </a:endParaRPr>
          </a:p>
          <a:p>
            <a:pPr algn="l"/>
            <a:r>
              <a:rPr lang="ja-JP" altLang="en-US" sz="2400" dirty="0" smtClean="0">
                <a:latin typeface="メイリオ"/>
                <a:ea typeface="メイリオ"/>
                <a:cs typeface="メイリオ"/>
              </a:rPr>
              <a:t>・男女共同参画実態調査</a:t>
            </a:r>
            <a:endParaRPr lang="en-US" altLang="ja-JP" sz="2400" dirty="0" smtClean="0">
              <a:latin typeface="メイリオ"/>
              <a:ea typeface="メイリオ"/>
              <a:cs typeface="メイリオ"/>
            </a:endParaRPr>
          </a:p>
          <a:p>
            <a:pPr algn="l"/>
            <a:endParaRPr lang="en-US" altLang="ja-JP" sz="2400" dirty="0" smtClean="0">
              <a:latin typeface="メイリオ"/>
              <a:ea typeface="メイリオ"/>
              <a:cs typeface="メイリオ"/>
            </a:endParaRPr>
          </a:p>
          <a:p>
            <a:pPr algn="l"/>
            <a:r>
              <a:rPr lang="ja-JP" altLang="en-US" sz="2400" dirty="0" smtClean="0">
                <a:latin typeface="メイリオ"/>
                <a:ea typeface="メイリオ"/>
                <a:cs typeface="メイリオ"/>
              </a:rPr>
              <a:t>・提言・要望活動</a:t>
            </a:r>
            <a:endParaRPr lang="en-US" altLang="ja-JP" sz="2400" dirty="0" smtClean="0">
              <a:latin typeface="メイリオ"/>
              <a:ea typeface="メイリオ"/>
              <a:cs typeface="メイリオ"/>
            </a:endParaRPr>
          </a:p>
          <a:p>
            <a:pPr algn="l"/>
            <a:r>
              <a:rPr lang="en-US" altLang="ja-JP" sz="1800" dirty="0" smtClean="0">
                <a:latin typeface="メイリオ"/>
                <a:ea typeface="メイリオ"/>
                <a:cs typeface="メイリオ"/>
              </a:rPr>
              <a:t>	</a:t>
            </a:r>
            <a:r>
              <a:rPr lang="ja-JP" altLang="en-US" sz="1800" dirty="0" smtClean="0">
                <a:latin typeface="メイリオ"/>
                <a:ea typeface="メイリオ"/>
                <a:cs typeface="メイリオ"/>
              </a:rPr>
              <a:t>・日本学術会議や内閣府への提言・要望</a:t>
            </a:r>
            <a:endParaRPr lang="en-US" altLang="ja-JP" sz="1800" dirty="0" smtClean="0">
              <a:latin typeface="メイリオ"/>
              <a:ea typeface="メイリオ"/>
              <a:cs typeface="メイリオ"/>
            </a:endParaRPr>
          </a:p>
          <a:p>
            <a:pPr algn="l"/>
            <a:r>
              <a:rPr lang="en-US" altLang="ja-JP" sz="1800" dirty="0">
                <a:latin typeface="メイリオ"/>
                <a:ea typeface="メイリオ"/>
                <a:cs typeface="メイリオ"/>
              </a:rPr>
              <a:t>	</a:t>
            </a:r>
            <a:r>
              <a:rPr lang="ja-JP" altLang="en-US" sz="1800" dirty="0" smtClean="0">
                <a:latin typeface="メイリオ"/>
                <a:ea typeface="メイリオ"/>
                <a:cs typeface="メイリオ"/>
              </a:rPr>
              <a:t>・第</a:t>
            </a:r>
            <a:r>
              <a:rPr lang="en-US" altLang="ja-JP" sz="1800" dirty="0" smtClean="0">
                <a:latin typeface="メイリオ"/>
                <a:ea typeface="メイリオ"/>
                <a:cs typeface="メイリオ"/>
              </a:rPr>
              <a:t>5</a:t>
            </a:r>
            <a:r>
              <a:rPr lang="ja-JP" altLang="en-US" sz="1800" dirty="0" smtClean="0">
                <a:latin typeface="メイリオ"/>
                <a:ea typeface="メイリオ"/>
                <a:cs typeface="メイリオ"/>
              </a:rPr>
              <a:t>期科学技術基本計画</a:t>
            </a:r>
            <a:endParaRPr lang="en-US" altLang="ja-JP" sz="1800" dirty="0" smtClean="0">
              <a:latin typeface="メイリオ"/>
              <a:ea typeface="メイリオ"/>
              <a:cs typeface="メイリオ"/>
            </a:endParaRPr>
          </a:p>
          <a:p>
            <a:pPr algn="l"/>
            <a:r>
              <a:rPr lang="en-US" altLang="ja-JP" sz="1800" dirty="0" smtClean="0">
                <a:latin typeface="メイリオ"/>
                <a:ea typeface="メイリオ"/>
                <a:cs typeface="メイリオ"/>
              </a:rPr>
              <a:t>	</a:t>
            </a:r>
            <a:r>
              <a:rPr lang="ja-JP" altLang="en-US" sz="1800" dirty="0" smtClean="0">
                <a:latin typeface="メイリオ"/>
                <a:ea typeface="メイリオ"/>
                <a:cs typeface="メイリオ"/>
              </a:rPr>
              <a:t>・第</a:t>
            </a:r>
            <a:r>
              <a:rPr lang="en-US" altLang="ja-JP" sz="1800" dirty="0" smtClean="0">
                <a:latin typeface="メイリオ"/>
                <a:ea typeface="メイリオ"/>
                <a:cs typeface="メイリオ"/>
              </a:rPr>
              <a:t>4</a:t>
            </a:r>
            <a:r>
              <a:rPr lang="ja-JP" altLang="en-US" sz="1800" dirty="0" smtClean="0">
                <a:latin typeface="メイリオ"/>
                <a:ea typeface="メイリオ"/>
                <a:cs typeface="メイリオ"/>
              </a:rPr>
              <a:t>次男女共同参画基本計画</a:t>
            </a:r>
            <a:endParaRPr lang="en-US" altLang="ja-JP" sz="1800" dirty="0" smtClean="0">
              <a:latin typeface="メイリオ"/>
              <a:ea typeface="メイリオ"/>
              <a:cs typeface="メイリオ"/>
            </a:endParaRPr>
          </a:p>
          <a:p>
            <a:pPr algn="l"/>
            <a:r>
              <a:rPr lang="en-US" altLang="ja-JP" sz="1800" dirty="0" smtClean="0">
                <a:latin typeface="メイリオ"/>
                <a:ea typeface="メイリオ"/>
                <a:cs typeface="メイリオ"/>
              </a:rPr>
              <a:t>	</a:t>
            </a:r>
            <a:r>
              <a:rPr lang="ja-JP" altLang="en-US" sz="1800" dirty="0" smtClean="0">
                <a:latin typeface="メイリオ"/>
                <a:ea typeface="メイリオ"/>
                <a:cs typeface="メイリオ"/>
              </a:rPr>
              <a:t>・科学技術研究者に適した育児支援制度の整備に関する提言</a:t>
            </a:r>
            <a:endParaRPr lang="en-US" altLang="ja-JP" sz="1800" dirty="0" smtClean="0">
              <a:latin typeface="メイリオ"/>
              <a:ea typeface="メイリオ"/>
              <a:cs typeface="メイリオ"/>
            </a:endParaRPr>
          </a:p>
          <a:p>
            <a:pPr algn="l"/>
            <a:endParaRPr lang="en-US" altLang="ja-JP" sz="1800" dirty="0" smtClean="0">
              <a:latin typeface="メイリオ"/>
              <a:ea typeface="メイリオ"/>
              <a:cs typeface="メイリオ"/>
            </a:endParaRPr>
          </a:p>
          <a:p>
            <a:pPr algn="l"/>
            <a:r>
              <a:rPr lang="ja-JP" altLang="en-US" sz="2400" dirty="0" smtClean="0">
                <a:latin typeface="メイリオ"/>
                <a:ea typeface="メイリオ"/>
                <a:cs typeface="メイリオ"/>
              </a:rPr>
              <a:t>・シンポジウムの開催・協賛</a:t>
            </a:r>
            <a:endParaRPr lang="en-US" altLang="ja-JP" sz="2400" dirty="0" smtClean="0">
              <a:latin typeface="メイリオ"/>
              <a:ea typeface="メイリオ"/>
              <a:cs typeface="メイリオ"/>
            </a:endParaRPr>
          </a:p>
          <a:p>
            <a:pPr algn="l"/>
            <a:endParaRPr lang="en-US" altLang="ja-JP" sz="2400" dirty="0">
              <a:latin typeface="メイリオ"/>
              <a:ea typeface="メイリオ"/>
              <a:cs typeface="メイリオ"/>
            </a:endParaRPr>
          </a:p>
          <a:p>
            <a:pPr algn="l"/>
            <a:r>
              <a:rPr lang="ja-JP" altLang="en-US" sz="2400" dirty="0" smtClean="0">
                <a:latin typeface="メイリオ"/>
                <a:ea typeface="メイリオ"/>
                <a:cs typeface="メイリオ"/>
              </a:rPr>
              <a:t>・女子中高生の理系進路選択支援活動</a:t>
            </a:r>
            <a:endParaRPr lang="en-US" altLang="ja-JP" sz="2400" dirty="0" smtClean="0">
              <a:latin typeface="メイリオ"/>
              <a:ea typeface="メイリオ"/>
              <a:cs typeface="メイリオ"/>
            </a:endParaRPr>
          </a:p>
          <a:p>
            <a:pPr algn="l"/>
            <a:r>
              <a:rPr lang="en-US" altLang="ja-JP" sz="2400" dirty="0" smtClean="0">
                <a:latin typeface="メイリオ"/>
                <a:ea typeface="メイリオ"/>
                <a:cs typeface="メイリオ"/>
              </a:rPr>
              <a:t>	</a:t>
            </a:r>
            <a:r>
              <a:rPr lang="ja-JP" altLang="en-US" sz="1800" dirty="0" smtClean="0">
                <a:latin typeface="メイリオ"/>
                <a:ea typeface="メイリオ"/>
                <a:cs typeface="メイリオ"/>
              </a:rPr>
              <a:t>・女子中高生夏の学校など</a:t>
            </a:r>
            <a:endParaRPr lang="en-US" altLang="ja-JP" sz="1800" dirty="0" smtClean="0">
              <a:latin typeface="メイリオ"/>
              <a:ea typeface="メイリオ"/>
              <a:cs typeface="メイリオ"/>
            </a:endParaRPr>
          </a:p>
          <a:p>
            <a:pPr algn="l"/>
            <a:endParaRPr lang="en-US" altLang="ja-JP" sz="1600" dirty="0" smtClean="0">
              <a:latin typeface="メイリオ"/>
              <a:ea typeface="メイリオ"/>
              <a:cs typeface="メイリオ"/>
            </a:endParaRPr>
          </a:p>
          <a:p>
            <a:pPr algn="l"/>
            <a:r>
              <a:rPr lang="en-US" altLang="ja-JP" sz="1600" dirty="0">
                <a:latin typeface="メイリオ"/>
                <a:ea typeface="メイリオ"/>
                <a:cs typeface="メイリオ"/>
              </a:rPr>
              <a:t>	</a:t>
            </a:r>
            <a:endParaRPr lang="en-US" altLang="ja-JP" sz="1600" dirty="0" smtClean="0">
              <a:latin typeface="メイリオ"/>
              <a:ea typeface="メイリオ"/>
              <a:cs typeface="メイリオ"/>
            </a:endParaRPr>
          </a:p>
          <a:p>
            <a:pPr algn="l"/>
            <a:endParaRPr lang="ja-JP" altLang="en-US" sz="1600" dirty="0">
              <a:latin typeface="メイリオ"/>
              <a:ea typeface="メイリオ"/>
              <a:cs typeface="メイリオ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98876" y="1617961"/>
            <a:ext cx="3820747" cy="2703625"/>
          </a:xfrm>
          <a:prstGeom prst="rect">
            <a:avLst/>
          </a:prstGeom>
        </p:spPr>
      </p:pic>
      <p:sp>
        <p:nvSpPr>
          <p:cNvPr id="9" name="タイトル 1"/>
          <p:cNvSpPr txBox="1">
            <a:spLocks/>
          </p:cNvSpPr>
          <p:nvPr/>
        </p:nvSpPr>
        <p:spPr>
          <a:xfrm>
            <a:off x="5474582" y="5830047"/>
            <a:ext cx="3717231" cy="972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600" dirty="0" smtClean="0">
                <a:latin typeface="メイリオ"/>
                <a:ea typeface="メイリオ"/>
                <a:cs typeface="メイリオ"/>
              </a:rPr>
              <a:t>出所：男女共同参画推進学協会連絡会</a:t>
            </a:r>
            <a:endParaRPr lang="en-US" altLang="ja-JP" sz="1600" dirty="0" smtClean="0">
              <a:latin typeface="メイリオ"/>
              <a:ea typeface="メイリオ"/>
              <a:cs typeface="メイリオ"/>
            </a:endParaRPr>
          </a:p>
          <a:p>
            <a:r>
              <a:rPr lang="en-US" altLang="ja-JP" sz="1600" dirty="0" smtClean="0">
                <a:latin typeface="メイリオ"/>
                <a:ea typeface="メイリオ"/>
                <a:cs typeface="メイリオ"/>
              </a:rPr>
              <a:t>https://</a:t>
            </a:r>
            <a:r>
              <a:rPr lang="en-US" altLang="ja-JP" sz="1600" dirty="0" err="1" smtClean="0">
                <a:latin typeface="メイリオ"/>
                <a:ea typeface="メイリオ"/>
                <a:cs typeface="メイリオ"/>
              </a:rPr>
              <a:t>www.djrenrakukai.org</a:t>
            </a:r>
            <a:r>
              <a:rPr lang="en-US" altLang="ja-JP" sz="1600" dirty="0" smtClean="0">
                <a:latin typeface="メイリオ"/>
                <a:ea typeface="メイリオ"/>
                <a:cs typeface="メイリオ"/>
              </a:rPr>
              <a:t>/</a:t>
            </a:r>
            <a:endParaRPr lang="ja-JP" altLang="en-US" sz="1600" dirty="0">
              <a:latin typeface="メイリオ"/>
              <a:ea typeface="メイリオ"/>
              <a:cs typeface="メイリオ"/>
            </a:endParaRPr>
          </a:p>
        </p:txBody>
      </p:sp>
      <p:pic>
        <p:nvPicPr>
          <p:cNvPr id="5" name="サウンド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920857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3103"/>
    </mc:Choice>
    <mc:Fallback>
      <p:transition spd="slow" advTm="63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543"/>
            <a:ext cx="9144000" cy="109425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kumimoji="1" lang="ja-JP" altLang="en-US" sz="28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日本質量分析学会　男女共同参画推進委員会では</a:t>
            </a:r>
            <a:r>
              <a:rPr kumimoji="1" lang="en-US" altLang="ja-JP" sz="28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/>
            </a:r>
            <a:br>
              <a:rPr kumimoji="1" lang="en-US" altLang="ja-JP" sz="28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</a:br>
            <a:r>
              <a:rPr kumimoji="1" lang="ja-JP" altLang="en-US" sz="28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さまざまな</a:t>
            </a:r>
            <a:r>
              <a:rPr lang="ja-JP" altLang="en-US" sz="28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取り組みをしています。</a:t>
            </a:r>
            <a:endParaRPr kumimoji="1" lang="ja-JP" altLang="en-US" sz="2800" dirty="0">
              <a:solidFill>
                <a:srgbClr val="FF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134471" y="1927409"/>
            <a:ext cx="8919882" cy="4840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400" dirty="0" smtClean="0">
                <a:latin typeface="メイリオ"/>
                <a:ea typeface="メイリオ"/>
                <a:cs typeface="メイリオ"/>
              </a:rPr>
              <a:t>・男女</a:t>
            </a:r>
            <a:r>
              <a:rPr lang="ja-JP" altLang="en-US" sz="2400" dirty="0">
                <a:latin typeface="メイリオ"/>
                <a:ea typeface="メイリオ"/>
                <a:cs typeface="メイリオ"/>
              </a:rPr>
              <a:t>共同参画推進学協会連絡会を通じた提言・要望</a:t>
            </a:r>
            <a:r>
              <a:rPr lang="ja-JP" altLang="en-US" sz="2400" dirty="0" smtClean="0">
                <a:latin typeface="メイリオ"/>
                <a:ea typeface="メイリオ"/>
                <a:cs typeface="メイリオ"/>
              </a:rPr>
              <a:t>活動</a:t>
            </a:r>
            <a:endParaRPr lang="en-US" altLang="ja-JP" sz="2400" dirty="0" smtClean="0">
              <a:latin typeface="メイリオ"/>
              <a:ea typeface="メイリオ"/>
              <a:cs typeface="メイリオ"/>
            </a:endParaRPr>
          </a:p>
          <a:p>
            <a:pPr algn="l"/>
            <a:endParaRPr lang="en-US" altLang="ja-JP" sz="2400" dirty="0">
              <a:latin typeface="メイリオ"/>
              <a:ea typeface="メイリオ"/>
              <a:cs typeface="メイリオ"/>
            </a:endParaRPr>
          </a:p>
          <a:p>
            <a:pPr algn="l"/>
            <a:r>
              <a:rPr lang="ja-JP" altLang="en-US" sz="2400" dirty="0" smtClean="0">
                <a:latin typeface="メイリオ"/>
                <a:ea typeface="メイリオ"/>
                <a:cs typeface="メイリオ"/>
              </a:rPr>
              <a:t>・日本質量分析総合討論会でのワークショップ開催</a:t>
            </a:r>
            <a:endParaRPr lang="en-US" altLang="ja-JP" sz="2400" dirty="0" smtClean="0">
              <a:latin typeface="メイリオ"/>
              <a:ea typeface="メイリオ"/>
              <a:cs typeface="メイリオ"/>
            </a:endParaRPr>
          </a:p>
          <a:p>
            <a:pPr algn="l"/>
            <a:r>
              <a:rPr lang="ja-JP" altLang="en-US" sz="1600" dirty="0">
                <a:latin typeface="メイリオ"/>
                <a:ea typeface="メイリオ"/>
                <a:cs typeface="メイリオ"/>
              </a:rPr>
              <a:t>　</a:t>
            </a:r>
            <a:r>
              <a:rPr lang="ja-JP" altLang="en-US" sz="1600" dirty="0" smtClean="0">
                <a:latin typeface="メイリオ"/>
                <a:ea typeface="メイリオ"/>
                <a:cs typeface="メイリオ"/>
              </a:rPr>
              <a:t>　・</a:t>
            </a:r>
            <a:r>
              <a:rPr lang="en-US" altLang="ja-JP" sz="1600" dirty="0" smtClean="0">
                <a:latin typeface="メイリオ"/>
                <a:ea typeface="メイリオ"/>
                <a:cs typeface="メイリオ"/>
              </a:rPr>
              <a:t>2018</a:t>
            </a:r>
            <a:r>
              <a:rPr lang="ja-JP" altLang="en-US" sz="1600" dirty="0" smtClean="0">
                <a:latin typeface="メイリオ"/>
                <a:ea typeface="メイリオ"/>
                <a:cs typeface="メイリオ"/>
              </a:rPr>
              <a:t>年　</a:t>
            </a:r>
            <a:r>
              <a:rPr lang="en-US" altLang="ja-JP" sz="1600" dirty="0" smtClean="0">
                <a:latin typeface="メイリオ"/>
                <a:ea typeface="メイリオ"/>
                <a:cs typeface="メイリオ"/>
              </a:rPr>
              <a:t>MS	</a:t>
            </a:r>
            <a:r>
              <a:rPr lang="ja-JP" altLang="en-US" sz="1600" dirty="0" smtClean="0">
                <a:latin typeface="メイリオ"/>
                <a:ea typeface="メイリオ"/>
                <a:cs typeface="メイリオ"/>
              </a:rPr>
              <a:t>カフェ  いろいろな働きかた</a:t>
            </a:r>
            <a:r>
              <a:rPr lang="en-US" altLang="ja-JP" sz="1600" dirty="0" smtClean="0">
                <a:latin typeface="メイリオ"/>
                <a:ea typeface="メイリオ"/>
                <a:cs typeface="メイリオ"/>
              </a:rPr>
              <a:t>:</a:t>
            </a:r>
          </a:p>
          <a:p>
            <a:pPr algn="l"/>
            <a:r>
              <a:rPr lang="ja-JP" altLang="ja-JP" sz="1600" dirty="0">
                <a:latin typeface="メイリオ"/>
                <a:ea typeface="メイリオ"/>
                <a:cs typeface="メイリオ"/>
              </a:rPr>
              <a:t>　</a:t>
            </a:r>
            <a:r>
              <a:rPr lang="ja-JP" altLang="en-US" sz="1600" dirty="0" smtClean="0">
                <a:latin typeface="メイリオ"/>
                <a:ea typeface="メイリオ"/>
                <a:cs typeface="メイリオ"/>
              </a:rPr>
              <a:t>　　　　　　　　</a:t>
            </a:r>
            <a:r>
              <a:rPr lang="en-US" altLang="ja-JP" sz="1600" dirty="0" smtClean="0">
                <a:latin typeface="メイリオ"/>
                <a:ea typeface="メイリオ"/>
                <a:cs typeface="メイリオ"/>
              </a:rPr>
              <a:t>― </a:t>
            </a:r>
            <a:r>
              <a:rPr lang="ja-JP" altLang="en-US" sz="1600" dirty="0" smtClean="0">
                <a:latin typeface="メイリオ"/>
                <a:ea typeface="メイリオ"/>
                <a:cs typeface="メイリオ"/>
              </a:rPr>
              <a:t>老若男女皆がキラキラ輝いて楽しそうに</a:t>
            </a:r>
            <a:r>
              <a:rPr lang="en-US" altLang="ja-JP" sz="1600" dirty="0" smtClean="0">
                <a:latin typeface="メイリオ"/>
                <a:ea typeface="メイリオ"/>
                <a:cs typeface="メイリオ"/>
              </a:rPr>
              <a:t>MS</a:t>
            </a:r>
            <a:r>
              <a:rPr lang="ja-JP" altLang="en-US" sz="1600" dirty="0" smtClean="0">
                <a:latin typeface="メイリオ"/>
                <a:ea typeface="メイリオ"/>
                <a:cs typeface="メイリオ"/>
              </a:rPr>
              <a:t>に関わっているな</a:t>
            </a:r>
            <a:r>
              <a:rPr lang="en-US" altLang="ja-JP" sz="1600" dirty="0" smtClean="0">
                <a:latin typeface="メイリオ"/>
                <a:ea typeface="メイリオ"/>
                <a:cs typeface="メイリオ"/>
              </a:rPr>
              <a:t>!―</a:t>
            </a:r>
          </a:p>
          <a:p>
            <a:pPr algn="l"/>
            <a:r>
              <a:rPr lang="ja-JP" altLang="en-US" sz="1600" dirty="0" smtClean="0">
                <a:latin typeface="メイリオ"/>
                <a:ea typeface="メイリオ"/>
                <a:cs typeface="メイリオ"/>
              </a:rPr>
              <a:t>　　・</a:t>
            </a:r>
            <a:r>
              <a:rPr lang="en-US" altLang="ja-JP" sz="1600" dirty="0" smtClean="0">
                <a:latin typeface="メイリオ"/>
                <a:ea typeface="メイリオ"/>
                <a:cs typeface="メイリオ"/>
              </a:rPr>
              <a:t>2017</a:t>
            </a:r>
            <a:r>
              <a:rPr lang="ja-JP" altLang="en-US" sz="1600" dirty="0" smtClean="0">
                <a:latin typeface="メイリオ"/>
                <a:ea typeface="メイリオ"/>
                <a:cs typeface="メイリオ"/>
              </a:rPr>
              <a:t>年　「男女共同参画推進委員会ランチタイムセミナー」</a:t>
            </a:r>
            <a:endParaRPr lang="en-US" altLang="ja-JP" sz="1600" dirty="0" smtClean="0">
              <a:latin typeface="メイリオ"/>
              <a:ea typeface="メイリオ"/>
              <a:cs typeface="メイリオ"/>
            </a:endParaRPr>
          </a:p>
          <a:p>
            <a:pPr algn="l"/>
            <a:r>
              <a:rPr lang="ja-JP" altLang="ja-JP" sz="1600" dirty="0">
                <a:latin typeface="メイリオ"/>
                <a:ea typeface="メイリオ"/>
                <a:cs typeface="メイリオ"/>
              </a:rPr>
              <a:t>　</a:t>
            </a:r>
            <a:r>
              <a:rPr lang="ja-JP" altLang="en-US" sz="1600" dirty="0" smtClean="0">
                <a:latin typeface="メイリオ"/>
                <a:ea typeface="メイリオ"/>
                <a:cs typeface="メイリオ"/>
              </a:rPr>
              <a:t>　　　　　　　　 ～語り合おう、共稼ぎ・子育てライフ～</a:t>
            </a:r>
            <a:endParaRPr lang="en-US" altLang="ja-JP" sz="1600" dirty="0" smtClean="0">
              <a:latin typeface="メイリオ"/>
              <a:ea typeface="メイリオ"/>
              <a:cs typeface="メイリオ"/>
            </a:endParaRPr>
          </a:p>
          <a:p>
            <a:pPr algn="l"/>
            <a:endParaRPr lang="en-US" altLang="ja-JP" sz="2400" dirty="0" smtClean="0">
              <a:latin typeface="メイリオ"/>
              <a:ea typeface="メイリオ"/>
              <a:cs typeface="メイリオ"/>
            </a:endParaRPr>
          </a:p>
          <a:p>
            <a:pPr algn="l"/>
            <a:r>
              <a:rPr lang="ja-JP" altLang="en-US" sz="2400" dirty="0" smtClean="0">
                <a:latin typeface="メイリオ"/>
                <a:ea typeface="メイリオ"/>
                <a:cs typeface="メイリオ"/>
              </a:rPr>
              <a:t>・学生・若手を対象とした企業訪問とキャリアプランセミナー</a:t>
            </a:r>
            <a:endParaRPr lang="en-US" altLang="ja-JP" sz="2400" dirty="0" smtClean="0">
              <a:latin typeface="メイリオ"/>
              <a:ea typeface="メイリオ"/>
              <a:cs typeface="メイリオ"/>
            </a:endParaRPr>
          </a:p>
          <a:p>
            <a:pPr algn="l"/>
            <a:r>
              <a:rPr lang="en-US" altLang="ja-JP" sz="2400" dirty="0">
                <a:latin typeface="メイリオ"/>
                <a:ea typeface="メイリオ"/>
                <a:cs typeface="メイリオ"/>
              </a:rPr>
              <a:t>	</a:t>
            </a:r>
            <a:r>
              <a:rPr lang="ja-JP" altLang="en-US" sz="1800" dirty="0" smtClean="0">
                <a:latin typeface="メイリオ"/>
                <a:ea typeface="メイリオ"/>
                <a:cs typeface="メイリオ"/>
              </a:rPr>
              <a:t>・関東談話会との共催</a:t>
            </a:r>
            <a:endParaRPr lang="en-US" altLang="ja-JP" sz="1800" dirty="0" smtClean="0">
              <a:latin typeface="メイリオ"/>
              <a:ea typeface="メイリオ"/>
              <a:cs typeface="メイリオ"/>
            </a:endParaRPr>
          </a:p>
          <a:p>
            <a:pPr algn="l"/>
            <a:endParaRPr lang="en-US" altLang="ja-JP" sz="2400" dirty="0" smtClean="0">
              <a:latin typeface="メイリオ"/>
              <a:ea typeface="メイリオ"/>
              <a:cs typeface="メイリオ"/>
            </a:endParaRPr>
          </a:p>
          <a:p>
            <a:pPr algn="l"/>
            <a:r>
              <a:rPr lang="ja-JP" altLang="en-US" sz="2400" dirty="0" smtClean="0">
                <a:latin typeface="メイリオ"/>
                <a:ea typeface="メイリオ"/>
                <a:cs typeface="メイリオ"/>
              </a:rPr>
              <a:t>・学会における保育支援（託児所設営等）ガイドラインの制定</a:t>
            </a:r>
            <a:endParaRPr lang="en-US" altLang="ja-JP" sz="2400" dirty="0" smtClean="0">
              <a:latin typeface="メイリオ"/>
              <a:ea typeface="メイリオ"/>
              <a:cs typeface="メイリオ"/>
            </a:endParaRPr>
          </a:p>
          <a:p>
            <a:pPr algn="l"/>
            <a:endParaRPr lang="en-US" altLang="ja-JP" sz="1600" dirty="0" smtClean="0">
              <a:latin typeface="メイリオ"/>
              <a:ea typeface="メイリオ"/>
              <a:cs typeface="メイリオ"/>
            </a:endParaRPr>
          </a:p>
          <a:p>
            <a:pPr algn="l"/>
            <a:r>
              <a:rPr lang="ja-JP" altLang="en-US" sz="2400" dirty="0" smtClean="0">
                <a:latin typeface="メイリオ"/>
                <a:ea typeface="メイリオ"/>
                <a:cs typeface="メイリオ"/>
              </a:rPr>
              <a:t>・男女共同参画実態調査（</a:t>
            </a:r>
            <a:r>
              <a:rPr lang="en-US" altLang="ja-JP" sz="2400" dirty="0" smtClean="0">
                <a:latin typeface="メイリオ"/>
                <a:ea typeface="メイリオ"/>
                <a:cs typeface="メイリオ"/>
              </a:rPr>
              <a:t>Web</a:t>
            </a:r>
            <a:r>
              <a:rPr lang="ja-JP" altLang="en-US" sz="2400" dirty="0" smtClean="0">
                <a:latin typeface="メイリオ"/>
                <a:ea typeface="メイリオ"/>
                <a:cs typeface="メイリオ"/>
              </a:rPr>
              <a:t>アンケート）と結果を反映した活動計画の立案</a:t>
            </a:r>
            <a:endParaRPr lang="en-US" altLang="ja-JP" sz="2400" dirty="0" smtClean="0">
              <a:latin typeface="メイリオ"/>
              <a:ea typeface="メイリオ"/>
              <a:cs typeface="メイリオ"/>
            </a:endParaRPr>
          </a:p>
          <a:p>
            <a:pPr algn="l"/>
            <a:endParaRPr lang="en-US" altLang="ja-JP" sz="2400" dirty="0" smtClean="0">
              <a:latin typeface="メイリオ"/>
              <a:ea typeface="メイリオ"/>
              <a:cs typeface="メイリオ"/>
            </a:endParaRPr>
          </a:p>
          <a:p>
            <a:pPr algn="l"/>
            <a:r>
              <a:rPr lang="en-US" altLang="ja-JP" sz="1800" dirty="0" smtClean="0">
                <a:latin typeface="メイリオ"/>
                <a:ea typeface="メイリオ"/>
                <a:cs typeface="メイリオ"/>
              </a:rPr>
              <a:t>	</a:t>
            </a:r>
          </a:p>
          <a:p>
            <a:pPr algn="l"/>
            <a:endParaRPr lang="en-US" altLang="ja-JP" sz="1600" dirty="0" smtClean="0">
              <a:latin typeface="メイリオ"/>
              <a:ea typeface="メイリオ"/>
              <a:cs typeface="メイリオ"/>
            </a:endParaRPr>
          </a:p>
          <a:p>
            <a:pPr algn="l"/>
            <a:r>
              <a:rPr lang="en-US" altLang="ja-JP" sz="1600" dirty="0">
                <a:latin typeface="メイリオ"/>
                <a:ea typeface="メイリオ"/>
                <a:cs typeface="メイリオ"/>
              </a:rPr>
              <a:t>	</a:t>
            </a:r>
            <a:endParaRPr lang="en-US" altLang="ja-JP" sz="1600" dirty="0" smtClean="0">
              <a:latin typeface="メイリオ"/>
              <a:ea typeface="メイリオ"/>
              <a:cs typeface="メイリオ"/>
            </a:endParaRPr>
          </a:p>
          <a:p>
            <a:pPr algn="l"/>
            <a:endParaRPr lang="ja-JP" altLang="en-US" sz="1600" dirty="0">
              <a:latin typeface="メイリオ"/>
              <a:ea typeface="メイリオ"/>
              <a:cs typeface="メイリオ"/>
            </a:endParaRPr>
          </a:p>
        </p:txBody>
      </p:sp>
      <p:pic>
        <p:nvPicPr>
          <p:cNvPr id="4" name="サウンド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118598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2134"/>
    </mc:Choice>
    <mc:Fallback>
      <p:transition spd="slow" advTm="52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543"/>
            <a:ext cx="9144000" cy="109425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ja-JP" altLang="en-US" sz="2800" dirty="0">
                <a:latin typeface="メイリオ"/>
                <a:ea typeface="メイリオ"/>
                <a:cs typeface="メイリオ"/>
              </a:rPr>
              <a:t>日本質量分析学会の女性会員の割合は</a:t>
            </a:r>
            <a:r>
              <a:rPr lang="en-US" altLang="ja-JP" sz="2800" dirty="0">
                <a:solidFill>
                  <a:schemeClr val="tx1"/>
                </a:solidFill>
                <a:latin typeface="メイリオ"/>
                <a:ea typeface="メイリオ"/>
                <a:cs typeface="メイリオ"/>
              </a:rPr>
              <a:t>20</a:t>
            </a:r>
            <a:r>
              <a:rPr lang="ja-JP" altLang="en-US" sz="2800" dirty="0">
                <a:solidFill>
                  <a:schemeClr val="tx1"/>
                </a:solidFill>
                <a:latin typeface="メイリオ"/>
                <a:ea typeface="メイリオ"/>
                <a:cs typeface="メイリオ"/>
              </a:rPr>
              <a:t>％</a:t>
            </a:r>
            <a:r>
              <a:rPr lang="ja-JP" altLang="en-US" sz="2800" dirty="0">
                <a:latin typeface="メイリオ"/>
                <a:ea typeface="メイリオ"/>
                <a:cs typeface="メイリオ"/>
              </a:rPr>
              <a:t>です</a:t>
            </a:r>
            <a:r>
              <a:rPr lang="ja-JP" altLang="en-US" sz="2800" dirty="0" smtClean="0">
                <a:latin typeface="メイリオ"/>
                <a:ea typeface="メイリオ"/>
                <a:cs typeface="メイリオ"/>
              </a:rPr>
              <a:t>。</a:t>
            </a:r>
            <a:r>
              <a:rPr lang="en-US" altLang="ja-JP" sz="2800" dirty="0" smtClean="0">
                <a:latin typeface="メイリオ"/>
                <a:ea typeface="メイリオ"/>
                <a:cs typeface="メイリオ"/>
              </a:rPr>
              <a:t/>
            </a:r>
            <a:br>
              <a:rPr lang="en-US" altLang="ja-JP" sz="2800" dirty="0" smtClean="0">
                <a:latin typeface="メイリオ"/>
                <a:ea typeface="メイリオ"/>
                <a:cs typeface="メイリオ"/>
              </a:rPr>
            </a:br>
            <a:r>
              <a:rPr lang="ja-JP" altLang="en-US" sz="2800" dirty="0" smtClean="0">
                <a:latin typeface="メイリオ"/>
                <a:ea typeface="メイリオ"/>
                <a:cs typeface="メイリオ"/>
              </a:rPr>
              <a:t>では、</a:t>
            </a:r>
            <a:r>
              <a:rPr kumimoji="1" lang="ja-JP" altLang="en-US" sz="28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日本質量分析学会</a:t>
            </a:r>
            <a:r>
              <a:rPr lang="ja-JP" altLang="en-US" sz="28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理事の女性比率は？</a:t>
            </a:r>
            <a:endParaRPr kumimoji="1" lang="ja-JP" altLang="en-US" sz="2800" dirty="0">
              <a:solidFill>
                <a:srgbClr val="FF0000"/>
              </a:solidFill>
              <a:latin typeface="メイリオ"/>
              <a:ea typeface="メイリオ"/>
              <a:cs typeface="メイリオ"/>
            </a:endParaRPr>
          </a:p>
        </p:txBody>
      </p:sp>
      <p:graphicFrame>
        <p:nvGraphicFramePr>
          <p:cNvPr id="5" name="グラフ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39687633"/>
              </p:ext>
            </p:extLst>
          </p:nvPr>
        </p:nvGraphicFramePr>
        <p:xfrm>
          <a:off x="567765" y="1345078"/>
          <a:ext cx="8008471" cy="5124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サウンド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848141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960"/>
    </mc:Choice>
    <mc:Fallback>
      <p:transition spd="slow" advTm="9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543"/>
            <a:ext cx="9144000" cy="109425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kumimoji="1" lang="ja-JP" altLang="en-US" sz="2800" dirty="0" smtClean="0">
                <a:solidFill>
                  <a:srgbClr val="3366FF"/>
                </a:solidFill>
                <a:latin typeface="メイリオ"/>
                <a:ea typeface="メイリオ"/>
                <a:cs typeface="メイリオ"/>
              </a:rPr>
              <a:t>日本質量分析学会</a:t>
            </a:r>
            <a:r>
              <a:rPr lang="ja-JP" altLang="en-US" sz="2800" dirty="0" smtClean="0">
                <a:solidFill>
                  <a:srgbClr val="3366FF"/>
                </a:solidFill>
                <a:latin typeface="メイリオ"/>
                <a:ea typeface="メイリオ"/>
                <a:cs typeface="メイリオ"/>
              </a:rPr>
              <a:t>理事の女性比率は、</a:t>
            </a:r>
            <a:r>
              <a:rPr lang="en-US" altLang="ja-JP" sz="2800" dirty="0" smtClean="0">
                <a:solidFill>
                  <a:srgbClr val="3366FF"/>
                </a:solidFill>
                <a:latin typeface="メイリオ"/>
                <a:ea typeface="メイリオ"/>
                <a:cs typeface="メイリオ"/>
              </a:rPr>
              <a:t/>
            </a:r>
            <a:br>
              <a:rPr lang="en-US" altLang="ja-JP" sz="2800" dirty="0" smtClean="0">
                <a:solidFill>
                  <a:srgbClr val="3366FF"/>
                </a:solidFill>
                <a:latin typeface="メイリオ"/>
                <a:ea typeface="メイリオ"/>
                <a:cs typeface="メイリオ"/>
              </a:rPr>
            </a:br>
            <a:r>
              <a:rPr lang="ja-JP" altLang="en-US" sz="2800" dirty="0" smtClean="0">
                <a:solidFill>
                  <a:srgbClr val="3366FF"/>
                </a:solidFill>
                <a:latin typeface="メイリオ"/>
                <a:ea typeface="メイリオ"/>
                <a:cs typeface="メイリオ"/>
              </a:rPr>
              <a:t>会員割合（</a:t>
            </a:r>
            <a:r>
              <a:rPr lang="en-US" altLang="ja-JP" sz="2800" dirty="0" smtClean="0">
                <a:solidFill>
                  <a:srgbClr val="3366FF"/>
                </a:solidFill>
                <a:latin typeface="メイリオ"/>
                <a:ea typeface="メイリオ"/>
                <a:cs typeface="メイリオ"/>
              </a:rPr>
              <a:t>20</a:t>
            </a:r>
            <a:r>
              <a:rPr lang="ja-JP" altLang="en-US" sz="2800" dirty="0" smtClean="0">
                <a:solidFill>
                  <a:srgbClr val="3366FF"/>
                </a:solidFill>
                <a:latin typeface="メイリオ"/>
                <a:ea typeface="メイリオ"/>
                <a:cs typeface="メイリオ"/>
              </a:rPr>
              <a:t>％）に近い状態になってきました。</a:t>
            </a:r>
            <a:endParaRPr kumimoji="1" lang="ja-JP" altLang="en-US" sz="2800" dirty="0">
              <a:solidFill>
                <a:srgbClr val="3366FF"/>
              </a:solidFill>
              <a:latin typeface="メイリオ"/>
              <a:ea typeface="メイリオ"/>
              <a:cs typeface="メイリオ"/>
            </a:endParaRPr>
          </a:p>
        </p:txBody>
      </p:sp>
      <p:graphicFrame>
        <p:nvGraphicFramePr>
          <p:cNvPr id="5" name="グラフ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74310379"/>
              </p:ext>
            </p:extLst>
          </p:nvPr>
        </p:nvGraphicFramePr>
        <p:xfrm>
          <a:off x="567765" y="1345078"/>
          <a:ext cx="8008471" cy="5124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7501127" y="1658471"/>
            <a:ext cx="109785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>25-35%</a:t>
            </a:r>
          </a:p>
          <a:p>
            <a:pPr algn="ctr"/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予想</a:t>
            </a:r>
            <a:endParaRPr lang="en-US" altLang="ja-JP" dirty="0" smtClean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4" name="右矢印 3"/>
          <p:cNvSpPr/>
          <p:nvPr/>
        </p:nvSpPr>
        <p:spPr>
          <a:xfrm rot="17668755">
            <a:off x="7046077" y="2745568"/>
            <a:ext cx="851647" cy="433294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390589" y="1464606"/>
            <a:ext cx="451223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3284" y="1479995"/>
            <a:ext cx="6281838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次期（</a:t>
            </a:r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2019−2020</a:t>
            </a:r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）では、さらに女性理事の割合が</a:t>
            </a:r>
            <a:endParaRPr lang="en-US" altLang="ja-JP" sz="2000" dirty="0" smtClean="0">
              <a:latin typeface="メイリオ"/>
              <a:ea typeface="メイリオ"/>
              <a:cs typeface="メイリオ"/>
            </a:endParaRPr>
          </a:p>
          <a:p>
            <a:pPr algn="ctr"/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高くなるかもしれません</a:t>
            </a:r>
            <a:endParaRPr kumimoji="1" lang="ja-JP" altLang="en-US" sz="2000" dirty="0">
              <a:latin typeface="メイリオ"/>
              <a:ea typeface="メイリオ"/>
              <a:cs typeface="メイリオ"/>
            </a:endParaRPr>
          </a:p>
        </p:txBody>
      </p:sp>
      <p:pic>
        <p:nvPicPr>
          <p:cNvPr id="9" name="サウンド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807602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233"/>
    </mc:Choice>
    <mc:Fallback>
      <p:transition spd="slow" advTm="15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39058" y="760695"/>
            <a:ext cx="8695765" cy="1470025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日本質量分析学会</a:t>
            </a:r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/>
            </a:r>
            <a:br>
              <a:rPr lang="en-US" altLang="ja-JP" dirty="0" smtClean="0">
                <a:latin typeface="メイリオ"/>
                <a:ea typeface="メイリオ"/>
                <a:cs typeface="メイリオ"/>
              </a:rPr>
            </a:br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男女共同参画推進委員会</a:t>
            </a:r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/>
            </a:r>
            <a:br>
              <a:rPr lang="en-US" altLang="ja-JP" dirty="0" smtClean="0">
                <a:latin typeface="メイリオ"/>
                <a:ea typeface="メイリオ"/>
                <a:cs typeface="メイリオ"/>
              </a:rPr>
            </a:br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の活動に一緒に参画しませんか？</a:t>
            </a:r>
            <a:r>
              <a:rPr lang="en-US" altLang="ja-JP" dirty="0" smtClean="0">
                <a:latin typeface="メイリオ"/>
                <a:ea typeface="メイリオ"/>
                <a:cs typeface="メイリオ"/>
              </a:rPr>
              <a:t/>
            </a:r>
            <a:br>
              <a:rPr lang="en-US" altLang="ja-JP" dirty="0" smtClean="0">
                <a:latin typeface="メイリオ"/>
                <a:ea typeface="メイリオ"/>
                <a:cs typeface="メイリオ"/>
              </a:rPr>
            </a:b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6067611"/>
            <a:ext cx="6400800" cy="581212"/>
          </a:xfrm>
        </p:spPr>
        <p:txBody>
          <a:bodyPr>
            <a:normAutofit/>
          </a:bodyPr>
          <a:lstStyle/>
          <a:p>
            <a:r>
              <a:rPr kumimoji="1" lang="ja-JP" altLang="en-US" sz="24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どうぞよろしくお願い致します。</a:t>
            </a:r>
            <a:endParaRPr kumimoji="1" lang="ja-JP" altLang="en-US" sz="2400" dirty="0">
              <a:solidFill>
                <a:srgbClr val="FF0000"/>
              </a:solidFill>
              <a:latin typeface="メイリオ"/>
              <a:ea typeface="メイリオ"/>
              <a:cs typeface="メイリオ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653" y="2230720"/>
            <a:ext cx="7023100" cy="3797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サウンド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56527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836"/>
    </mc:Choice>
    <mc:Fallback>
      <p:transition spd="slow" advTm="14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544"/>
            <a:ext cx="9144000" cy="14976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kumimoji="1" lang="ja-JP" altLang="en-US" sz="2800" dirty="0" smtClean="0">
                <a:solidFill>
                  <a:schemeClr val="tx1"/>
                </a:solidFill>
                <a:latin typeface="メイリオ"/>
                <a:ea typeface="メイリオ"/>
                <a:cs typeface="メイリオ"/>
              </a:rPr>
              <a:t>日本質量分析学会は、下記の目標に向けて</a:t>
            </a:r>
            <a:r>
              <a:rPr kumimoji="1" lang="en-US" altLang="ja-JP" sz="2800" dirty="0" smtClean="0">
                <a:solidFill>
                  <a:schemeClr val="tx1"/>
                </a:solidFill>
                <a:latin typeface="メイリオ"/>
                <a:ea typeface="メイリオ"/>
                <a:cs typeface="メイリオ"/>
              </a:rPr>
              <a:t/>
            </a:r>
            <a:br>
              <a:rPr kumimoji="1" lang="en-US" altLang="ja-JP" sz="2800" dirty="0" smtClean="0">
                <a:solidFill>
                  <a:schemeClr val="tx1"/>
                </a:solidFill>
                <a:latin typeface="メイリオ"/>
                <a:ea typeface="メイリオ"/>
                <a:cs typeface="メイリオ"/>
              </a:rPr>
            </a:br>
            <a:r>
              <a:rPr kumimoji="1" lang="en-US" altLang="ja-JP" sz="2800" dirty="0" smtClean="0">
                <a:solidFill>
                  <a:schemeClr val="tx1"/>
                </a:solidFill>
                <a:latin typeface="メイリオ"/>
                <a:ea typeface="メイリオ"/>
                <a:cs typeface="メイリオ"/>
              </a:rPr>
              <a:t>2013</a:t>
            </a:r>
            <a:r>
              <a:rPr kumimoji="1" lang="ja-JP" altLang="en-US" sz="2800" dirty="0" smtClean="0">
                <a:solidFill>
                  <a:schemeClr val="tx1"/>
                </a:solidFill>
                <a:latin typeface="メイリオ"/>
                <a:ea typeface="メイリオ"/>
                <a:cs typeface="メイリオ"/>
              </a:rPr>
              <a:t>年に男女共同参画推進委員会を設置しました。</a:t>
            </a:r>
            <a:endParaRPr kumimoji="1" lang="ja-JP" altLang="en-US" sz="2800" dirty="0">
              <a:solidFill>
                <a:schemeClr val="tx1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13765" y="1997839"/>
            <a:ext cx="866588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 smtClean="0">
                <a:latin typeface="メイリオ"/>
                <a:ea typeface="メイリオ"/>
                <a:cs typeface="メイリオ"/>
              </a:rPr>
              <a:t>１．多様な人材の活用</a:t>
            </a:r>
            <a:r>
              <a:rPr lang="en-US" altLang="ja-JP" sz="2800" dirty="0" smtClean="0">
                <a:latin typeface="メイリオ"/>
                <a:ea typeface="メイリオ"/>
                <a:cs typeface="メイリオ"/>
              </a:rPr>
              <a:t>(</a:t>
            </a:r>
            <a:r>
              <a:rPr lang="ja-JP" altLang="en-US" sz="2800" dirty="0" smtClean="0">
                <a:latin typeface="メイリオ"/>
                <a:ea typeface="メイリオ"/>
                <a:cs typeface="メイリオ"/>
              </a:rPr>
              <a:t>ダイバーシティー</a:t>
            </a:r>
            <a:r>
              <a:rPr lang="en-US" altLang="ja-JP" sz="2800" dirty="0" smtClean="0">
                <a:latin typeface="メイリオ"/>
                <a:ea typeface="メイリオ"/>
                <a:cs typeface="メイリオ"/>
              </a:rPr>
              <a:t>)</a:t>
            </a:r>
            <a:r>
              <a:rPr lang="ja-JP" altLang="en-US" sz="2800" dirty="0" smtClean="0">
                <a:latin typeface="メイリオ"/>
                <a:ea typeface="メイリオ"/>
                <a:cs typeface="メイリオ"/>
              </a:rPr>
              <a:t>は、　　　科学・技術の発展、競争力向上のために必要である。その一環として、子育て世代の学会参加の支援や女性研究者の活躍の場を広げる。</a:t>
            </a:r>
            <a:endParaRPr lang="en-US" altLang="ja-JP" sz="2800" dirty="0" smtClean="0">
              <a:latin typeface="メイリオ"/>
              <a:ea typeface="メイリオ"/>
              <a:cs typeface="メイリオ"/>
            </a:endParaRPr>
          </a:p>
          <a:p>
            <a:endParaRPr lang="ja-JP" altLang="en-US" sz="2800" dirty="0" smtClean="0">
              <a:latin typeface="メイリオ"/>
              <a:ea typeface="メイリオ"/>
              <a:cs typeface="メイリオ"/>
            </a:endParaRPr>
          </a:p>
          <a:p>
            <a:r>
              <a:rPr lang="ja-JP" altLang="en-US" sz="2800" dirty="0" smtClean="0">
                <a:latin typeface="メイリオ"/>
                <a:ea typeface="メイリオ"/>
                <a:cs typeface="メイリオ"/>
              </a:rPr>
              <a:t>２．社会の持続的発展を目指して、ワークライフ・バランスを推進する。</a:t>
            </a:r>
            <a:endParaRPr lang="en-US" altLang="ja-JP" sz="2800" dirty="0" smtClean="0">
              <a:latin typeface="メイリオ"/>
              <a:ea typeface="メイリオ"/>
              <a:cs typeface="メイリオ"/>
            </a:endParaRPr>
          </a:p>
          <a:p>
            <a:endParaRPr lang="ja-JP" altLang="en-US" sz="2800" dirty="0" smtClean="0">
              <a:latin typeface="メイリオ"/>
              <a:ea typeface="メイリオ"/>
              <a:cs typeface="メイリオ"/>
            </a:endParaRPr>
          </a:p>
          <a:p>
            <a:r>
              <a:rPr lang="ja-JP" altLang="en-US" sz="2800" dirty="0" smtClean="0">
                <a:latin typeface="メイリオ"/>
                <a:ea typeface="メイリオ"/>
                <a:cs typeface="メイリオ"/>
              </a:rPr>
              <a:t>３．男女の一人ひとりの意識改革を進める。</a:t>
            </a:r>
            <a:endParaRPr lang="ja-JP" altLang="en-US" sz="2800" dirty="0">
              <a:latin typeface="メイリオ"/>
              <a:ea typeface="メイリオ"/>
              <a:cs typeface="メイリオ"/>
            </a:endParaRPr>
          </a:p>
        </p:txBody>
      </p:sp>
      <p:pic>
        <p:nvPicPr>
          <p:cNvPr id="5" name="サウンド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028488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1196"/>
    </mc:Choice>
    <mc:Fallback>
      <p:transition spd="slow" advTm="21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544"/>
            <a:ext cx="9144000" cy="14976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kumimoji="1" lang="ja-JP" altLang="en-US" sz="2800" dirty="0" smtClean="0">
                <a:latin typeface="メイリオ"/>
                <a:ea typeface="メイリオ"/>
                <a:cs typeface="メイリオ"/>
              </a:rPr>
              <a:t>日本の女性研究者の割合は、</a:t>
            </a:r>
            <a:r>
              <a:rPr kumimoji="1" lang="en-US" altLang="ja-JP" sz="2800" dirty="0" smtClean="0">
                <a:latin typeface="メイリオ"/>
                <a:ea typeface="メイリオ"/>
                <a:cs typeface="メイリオ"/>
              </a:rPr>
              <a:t>15.7</a:t>
            </a:r>
            <a:r>
              <a:rPr kumimoji="1" lang="ja-JP" altLang="en-US" sz="2800" dirty="0" smtClean="0">
                <a:latin typeface="メイリオ"/>
                <a:ea typeface="メイリオ"/>
                <a:cs typeface="メイリオ"/>
              </a:rPr>
              <a:t>％です。</a:t>
            </a:r>
            <a:r>
              <a:rPr kumimoji="1" lang="en-US" altLang="ja-JP" sz="2800" dirty="0" smtClean="0">
                <a:latin typeface="メイリオ"/>
                <a:ea typeface="メイリオ"/>
                <a:cs typeface="メイリオ"/>
              </a:rPr>
              <a:t/>
            </a:r>
            <a:br>
              <a:rPr kumimoji="1" lang="en-US" altLang="ja-JP" sz="2800" dirty="0" smtClean="0">
                <a:latin typeface="メイリオ"/>
                <a:ea typeface="メイリオ"/>
                <a:cs typeface="メイリオ"/>
              </a:rPr>
            </a:br>
            <a:r>
              <a:rPr lang="en-US" altLang="ja-JP" sz="2800" dirty="0" smtClean="0">
                <a:latin typeface="メイリオ"/>
                <a:ea typeface="メイリオ"/>
                <a:cs typeface="メイリオ"/>
              </a:rPr>
              <a:t>2020</a:t>
            </a:r>
            <a:r>
              <a:rPr lang="ja-JP" altLang="en-US" sz="2800" dirty="0" smtClean="0">
                <a:latin typeface="メイリオ"/>
                <a:ea typeface="メイリオ"/>
                <a:cs typeface="メイリオ"/>
              </a:rPr>
              <a:t>年に</a:t>
            </a:r>
            <a:r>
              <a:rPr lang="en-US" altLang="ja-JP" sz="2800" dirty="0" smtClean="0">
                <a:latin typeface="メイリオ"/>
                <a:ea typeface="メイリオ"/>
                <a:cs typeface="メイリオ"/>
              </a:rPr>
              <a:t>30</a:t>
            </a:r>
            <a:r>
              <a:rPr lang="ja-JP" altLang="en-US" sz="2800" dirty="0" smtClean="0">
                <a:latin typeface="メイリオ"/>
                <a:ea typeface="メイリオ"/>
                <a:cs typeface="メイリオ"/>
              </a:rPr>
              <a:t>％を目指しています。</a:t>
            </a:r>
            <a:r>
              <a:rPr kumimoji="1" lang="en-US" altLang="ja-JP" sz="2800" dirty="0" smtClean="0">
                <a:latin typeface="メイリオ"/>
                <a:ea typeface="メイリオ"/>
                <a:cs typeface="メイリオ"/>
              </a:rPr>
              <a:t/>
            </a:r>
            <a:br>
              <a:rPr kumimoji="1" lang="en-US" altLang="ja-JP" sz="2800" dirty="0" smtClean="0">
                <a:latin typeface="メイリオ"/>
                <a:ea typeface="メイリオ"/>
                <a:cs typeface="メイリオ"/>
              </a:rPr>
            </a:br>
            <a:r>
              <a:rPr kumimoji="1" lang="ja-JP" altLang="en-US" sz="2800" dirty="0" smtClean="0">
                <a:latin typeface="メイリオ"/>
                <a:ea typeface="メイリオ"/>
                <a:cs typeface="メイリオ"/>
              </a:rPr>
              <a:t>それでは、</a:t>
            </a:r>
            <a:r>
              <a:rPr lang="ja-JP" altLang="en-US" sz="28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日本質量分析学会の女性会員の割合は？</a:t>
            </a:r>
            <a:endParaRPr kumimoji="1" lang="ja-JP" altLang="en-US" sz="2800" dirty="0">
              <a:solidFill>
                <a:srgbClr val="FF0000"/>
              </a:solidFill>
              <a:latin typeface="メイリオ"/>
              <a:ea typeface="メイリオ"/>
              <a:cs typeface="メイリオ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842" y="1663701"/>
            <a:ext cx="7039195" cy="4193241"/>
          </a:xfrm>
          <a:prstGeom prst="rect">
            <a:avLst/>
          </a:prstGeom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265953" y="5856941"/>
            <a:ext cx="8229600" cy="972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出所：男女共同参画推進学協会連絡会</a:t>
            </a:r>
            <a:endParaRPr lang="en-US" altLang="ja-JP" sz="2000" dirty="0" smtClean="0">
              <a:latin typeface="メイリオ"/>
              <a:ea typeface="メイリオ"/>
              <a:cs typeface="メイリオ"/>
            </a:endParaRPr>
          </a:p>
          <a:p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https://</a:t>
            </a:r>
            <a:r>
              <a:rPr lang="en-US" altLang="ja-JP" sz="2000" dirty="0" err="1" smtClean="0">
                <a:latin typeface="メイリオ"/>
                <a:ea typeface="メイリオ"/>
                <a:cs typeface="メイリオ"/>
              </a:rPr>
              <a:t>www.djrenrakukai.org</a:t>
            </a:r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/</a:t>
            </a:r>
            <a:endParaRPr lang="ja-JP" altLang="en-US" sz="2000" dirty="0">
              <a:latin typeface="メイリオ"/>
              <a:ea typeface="メイリオ"/>
              <a:cs typeface="メイリオ"/>
            </a:endParaRPr>
          </a:p>
        </p:txBody>
      </p:sp>
      <p:pic>
        <p:nvPicPr>
          <p:cNvPr id="4" name="サウンド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1874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229"/>
    </mc:Choice>
    <mc:Fallback>
      <p:transition spd="slow" advTm="9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28" y="1352923"/>
            <a:ext cx="9144000" cy="472599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544"/>
            <a:ext cx="9144000" cy="14976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kumimoji="1" lang="ja-JP" altLang="en-US" sz="2800" dirty="0" smtClean="0">
                <a:latin typeface="メイリオ"/>
                <a:ea typeface="メイリオ"/>
                <a:cs typeface="メイリオ"/>
              </a:rPr>
              <a:t>日本の女性研究者の割合は、</a:t>
            </a:r>
            <a:r>
              <a:rPr kumimoji="1" lang="en-US" altLang="ja-JP" sz="2800" dirty="0" smtClean="0">
                <a:latin typeface="メイリオ"/>
                <a:ea typeface="メイリオ"/>
                <a:cs typeface="メイリオ"/>
              </a:rPr>
              <a:t>15.7</a:t>
            </a:r>
            <a:r>
              <a:rPr kumimoji="1" lang="ja-JP" altLang="en-US" sz="2800" dirty="0" smtClean="0">
                <a:latin typeface="メイリオ"/>
                <a:ea typeface="メイリオ"/>
                <a:cs typeface="メイリオ"/>
              </a:rPr>
              <a:t>％です。</a:t>
            </a:r>
            <a:r>
              <a:rPr kumimoji="1" lang="en-US" altLang="ja-JP" sz="2800" dirty="0" smtClean="0">
                <a:latin typeface="メイリオ"/>
                <a:ea typeface="メイリオ"/>
                <a:cs typeface="メイリオ"/>
              </a:rPr>
              <a:t/>
            </a:r>
            <a:br>
              <a:rPr kumimoji="1" lang="en-US" altLang="ja-JP" sz="2800" dirty="0" smtClean="0">
                <a:latin typeface="メイリオ"/>
                <a:ea typeface="メイリオ"/>
                <a:cs typeface="メイリオ"/>
              </a:rPr>
            </a:br>
            <a:r>
              <a:rPr lang="en-US" altLang="ja-JP" sz="2800" dirty="0" smtClean="0">
                <a:latin typeface="メイリオ"/>
                <a:ea typeface="メイリオ"/>
                <a:cs typeface="メイリオ"/>
              </a:rPr>
              <a:t>2020</a:t>
            </a:r>
            <a:r>
              <a:rPr lang="ja-JP" altLang="en-US" sz="2800" dirty="0" smtClean="0">
                <a:latin typeface="メイリオ"/>
                <a:ea typeface="メイリオ"/>
                <a:cs typeface="メイリオ"/>
              </a:rPr>
              <a:t>年に</a:t>
            </a:r>
            <a:r>
              <a:rPr lang="en-US" altLang="ja-JP" sz="2800" dirty="0" smtClean="0">
                <a:latin typeface="メイリオ"/>
                <a:ea typeface="メイリオ"/>
                <a:cs typeface="メイリオ"/>
              </a:rPr>
              <a:t>30</a:t>
            </a:r>
            <a:r>
              <a:rPr lang="ja-JP" altLang="en-US" sz="2800" dirty="0" smtClean="0">
                <a:latin typeface="メイリオ"/>
                <a:ea typeface="メイリオ"/>
                <a:cs typeface="メイリオ"/>
              </a:rPr>
              <a:t>％を目指しています。</a:t>
            </a:r>
            <a:r>
              <a:rPr kumimoji="1" lang="en-US" altLang="ja-JP" sz="2800" dirty="0" smtClean="0">
                <a:latin typeface="メイリオ"/>
                <a:ea typeface="メイリオ"/>
                <a:cs typeface="メイリオ"/>
              </a:rPr>
              <a:t/>
            </a:r>
            <a:br>
              <a:rPr kumimoji="1" lang="en-US" altLang="ja-JP" sz="2800" dirty="0" smtClean="0">
                <a:latin typeface="メイリオ"/>
                <a:ea typeface="メイリオ"/>
                <a:cs typeface="メイリオ"/>
              </a:rPr>
            </a:br>
            <a:r>
              <a:rPr lang="ja-JP" altLang="en-US" sz="2800" dirty="0" smtClean="0">
                <a:latin typeface="メイリオ"/>
                <a:ea typeface="メイリオ"/>
                <a:cs typeface="メイリオ"/>
              </a:rPr>
              <a:t>日本質量分析学会の女性会員の割合は</a:t>
            </a:r>
            <a:r>
              <a:rPr lang="en-US" altLang="ja-JP" sz="28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20</a:t>
            </a:r>
            <a:r>
              <a:rPr lang="ja-JP" altLang="en-US" sz="28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％</a:t>
            </a:r>
            <a:r>
              <a:rPr lang="ja-JP" altLang="en-US" sz="2800" dirty="0" smtClean="0">
                <a:latin typeface="メイリオ"/>
                <a:ea typeface="メイリオ"/>
                <a:cs typeface="メイリオ"/>
              </a:rPr>
              <a:t>です。</a:t>
            </a:r>
            <a:endParaRPr kumimoji="1" lang="ja-JP" altLang="en-US" sz="28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519953" y="6230471"/>
            <a:ext cx="8229600" cy="584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出所：日本質量分析学会　男女共同推進委員会（</a:t>
            </a:r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2017</a:t>
            </a:r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年調査結果）</a:t>
            </a:r>
            <a:endParaRPr lang="ja-JP" altLang="en-US" sz="20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4915647" y="2211294"/>
            <a:ext cx="1882588" cy="4019176"/>
          </a:xfrm>
          <a:prstGeom prst="roundRect">
            <a:avLst>
              <a:gd name="adj" fmla="val 11111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198470" y="1763058"/>
            <a:ext cx="398979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学生会員</a:t>
            </a:r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35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％、一般会員</a:t>
            </a:r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20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％です。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pic>
        <p:nvPicPr>
          <p:cNvPr id="8" name="サウンド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786832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429"/>
    </mc:Choice>
    <mc:Fallback>
      <p:transition spd="slow" advTm="15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28" y="1352923"/>
            <a:ext cx="9144000" cy="472599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544"/>
            <a:ext cx="9144000" cy="14976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kumimoji="1" lang="ja-JP" altLang="en-US" sz="2800" dirty="0" smtClean="0">
                <a:solidFill>
                  <a:srgbClr val="0000FF"/>
                </a:solidFill>
                <a:latin typeface="メイリオ"/>
                <a:ea typeface="メイリオ"/>
                <a:cs typeface="メイリオ"/>
              </a:rPr>
              <a:t>質量分析に関わる女性の割合は、およそ</a:t>
            </a:r>
            <a:r>
              <a:rPr kumimoji="1" lang="en-US" altLang="ja-JP" sz="2800" dirty="0" smtClean="0">
                <a:solidFill>
                  <a:srgbClr val="0000FF"/>
                </a:solidFill>
                <a:latin typeface="メイリオ"/>
                <a:ea typeface="メイリオ"/>
                <a:cs typeface="メイリオ"/>
              </a:rPr>
              <a:t>26</a:t>
            </a:r>
            <a:r>
              <a:rPr kumimoji="1" lang="ja-JP" altLang="en-US" sz="2800" dirty="0" smtClean="0">
                <a:solidFill>
                  <a:srgbClr val="0000FF"/>
                </a:solidFill>
                <a:latin typeface="メイリオ"/>
                <a:ea typeface="メイリオ"/>
                <a:cs typeface="メイリオ"/>
              </a:rPr>
              <a:t>％</a:t>
            </a:r>
            <a:r>
              <a:rPr kumimoji="1" lang="en-US" altLang="ja-JP" sz="2800" dirty="0" smtClean="0">
                <a:solidFill>
                  <a:srgbClr val="0000FF"/>
                </a:solidFill>
                <a:latin typeface="メイリオ"/>
                <a:ea typeface="メイリオ"/>
                <a:cs typeface="メイリオ"/>
              </a:rPr>
              <a:t/>
            </a:r>
            <a:br>
              <a:rPr kumimoji="1" lang="en-US" altLang="ja-JP" sz="2800" dirty="0" smtClean="0">
                <a:solidFill>
                  <a:srgbClr val="0000FF"/>
                </a:solidFill>
                <a:latin typeface="メイリオ"/>
                <a:ea typeface="メイリオ"/>
                <a:cs typeface="メイリオ"/>
              </a:rPr>
            </a:br>
            <a:r>
              <a:rPr lang="ja-JP" altLang="en-US" sz="2800" dirty="0" smtClean="0">
                <a:solidFill>
                  <a:srgbClr val="0000FF"/>
                </a:solidFill>
                <a:latin typeface="メイリオ"/>
                <a:ea typeface="メイリオ"/>
                <a:cs typeface="メイリオ"/>
              </a:rPr>
              <a:t>学生では</a:t>
            </a:r>
            <a:r>
              <a:rPr lang="en-US" altLang="ja-JP" sz="2800" dirty="0" smtClean="0">
                <a:solidFill>
                  <a:srgbClr val="0000FF"/>
                </a:solidFill>
                <a:latin typeface="メイリオ"/>
                <a:ea typeface="メイリオ"/>
                <a:cs typeface="メイリオ"/>
              </a:rPr>
              <a:t>35</a:t>
            </a:r>
            <a:r>
              <a:rPr lang="ja-JP" altLang="en-US" sz="2800" dirty="0" smtClean="0">
                <a:solidFill>
                  <a:srgbClr val="0000FF"/>
                </a:solidFill>
                <a:latin typeface="メイリオ"/>
                <a:ea typeface="メイリオ"/>
                <a:cs typeface="メイリオ"/>
              </a:rPr>
              <a:t>％程度のようです。</a:t>
            </a:r>
            <a:endParaRPr kumimoji="1" lang="ja-JP" altLang="en-US" sz="2800" dirty="0">
              <a:solidFill>
                <a:srgbClr val="0000FF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519953" y="6230471"/>
            <a:ext cx="8229600" cy="584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出所：日本質量分析学会　男女共同推進委員会（</a:t>
            </a:r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2017</a:t>
            </a:r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年調査結果）</a:t>
            </a:r>
            <a:endParaRPr lang="ja-JP" altLang="en-US" sz="20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776940" y="2074681"/>
            <a:ext cx="4123765" cy="4019176"/>
          </a:xfrm>
          <a:prstGeom prst="roundRect">
            <a:avLst>
              <a:gd name="adj" fmla="val 5163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21763" y="1602904"/>
            <a:ext cx="399340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2017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日本質量分析総合討論会参加者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pic>
        <p:nvPicPr>
          <p:cNvPr id="8" name="サウンド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4802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138"/>
    </mc:Choice>
    <mc:Fallback>
      <p:transition spd="slow" advTm="9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28" y="1352923"/>
            <a:ext cx="9144000" cy="472599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544"/>
            <a:ext cx="9144000" cy="14976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kumimoji="1" lang="ja-JP" altLang="en-US" sz="2800" dirty="0" smtClean="0">
                <a:latin typeface="メイリオ"/>
                <a:ea typeface="メイリオ"/>
                <a:cs typeface="メイリオ"/>
              </a:rPr>
              <a:t>多くの女性研究者・技術者が質量分析に関わっています</a:t>
            </a:r>
            <a:r>
              <a:rPr kumimoji="1" lang="en-US" altLang="ja-JP" sz="2800" dirty="0" smtClean="0">
                <a:latin typeface="メイリオ"/>
                <a:ea typeface="メイリオ"/>
                <a:cs typeface="メイリオ"/>
              </a:rPr>
              <a:t/>
            </a:r>
            <a:br>
              <a:rPr kumimoji="1" lang="en-US" altLang="ja-JP" sz="2800" dirty="0" smtClean="0">
                <a:latin typeface="メイリオ"/>
                <a:ea typeface="メイリオ"/>
                <a:cs typeface="メイリオ"/>
              </a:rPr>
            </a:br>
            <a:r>
              <a:rPr lang="ja-JP" altLang="en-US" sz="2800" dirty="0" smtClean="0">
                <a:latin typeface="メイリオ"/>
                <a:ea typeface="メイリオ"/>
                <a:cs typeface="メイリオ"/>
              </a:rPr>
              <a:t>大学・大学院修了後も質量分析の</a:t>
            </a:r>
            <a:r>
              <a:rPr lang="en-US" altLang="ja-JP" sz="2800" dirty="0" smtClean="0">
                <a:latin typeface="メイリオ"/>
                <a:ea typeface="メイリオ"/>
                <a:cs typeface="メイリオ"/>
              </a:rPr>
              <a:t/>
            </a:r>
            <a:br>
              <a:rPr lang="en-US" altLang="ja-JP" sz="2800" dirty="0" smtClean="0">
                <a:latin typeface="メイリオ"/>
                <a:ea typeface="メイリオ"/>
                <a:cs typeface="メイリオ"/>
              </a:rPr>
            </a:br>
            <a:r>
              <a:rPr lang="ja-JP" altLang="en-US" sz="2800" dirty="0" smtClean="0">
                <a:latin typeface="メイリオ"/>
                <a:ea typeface="メイリオ"/>
                <a:cs typeface="メイリオ"/>
              </a:rPr>
              <a:t>仕事をしていただきたいです。</a:t>
            </a:r>
            <a:endParaRPr kumimoji="1" lang="ja-JP" altLang="en-US" sz="28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519953" y="6230471"/>
            <a:ext cx="8229600" cy="584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出所：日本質量分析学会　男女共同推進委員会（</a:t>
            </a:r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2017</a:t>
            </a:r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年調査結果）</a:t>
            </a:r>
            <a:endParaRPr lang="ja-JP" altLang="en-US" sz="20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776940" y="2074681"/>
            <a:ext cx="4123765" cy="4019176"/>
          </a:xfrm>
          <a:prstGeom prst="roundRect">
            <a:avLst>
              <a:gd name="adj" fmla="val 5163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21763" y="1602904"/>
            <a:ext cx="399340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2017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日本質量分析総合討論会参加者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pic>
        <p:nvPicPr>
          <p:cNvPr id="8" name="サウンド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7533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936"/>
    </mc:Choice>
    <mc:Fallback>
      <p:transition spd="slow" advTm="9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28" y="1352923"/>
            <a:ext cx="9144000" cy="472599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544"/>
            <a:ext cx="9144000" cy="14976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ja-JP" altLang="en-US" sz="2800" dirty="0" smtClean="0">
                <a:latin typeface="メイリオ"/>
                <a:ea typeface="メイリオ"/>
                <a:cs typeface="メイリオ"/>
              </a:rPr>
              <a:t>日本質量分析学会の女性会員の割合は</a:t>
            </a:r>
            <a:r>
              <a:rPr lang="en-US" altLang="ja-JP" sz="2800" dirty="0" smtClean="0">
                <a:solidFill>
                  <a:schemeClr val="tx1"/>
                </a:solidFill>
                <a:latin typeface="メイリオ"/>
                <a:ea typeface="メイリオ"/>
                <a:cs typeface="メイリオ"/>
              </a:rPr>
              <a:t>20</a:t>
            </a:r>
            <a:r>
              <a:rPr lang="ja-JP" altLang="en-US" sz="2800" dirty="0" smtClean="0">
                <a:solidFill>
                  <a:schemeClr val="tx1"/>
                </a:solidFill>
                <a:latin typeface="メイリオ"/>
                <a:ea typeface="メイリオ"/>
                <a:cs typeface="メイリオ"/>
              </a:rPr>
              <a:t>％です</a:t>
            </a:r>
            <a:r>
              <a:rPr lang="ja-JP" altLang="en-US" sz="2800" dirty="0" smtClean="0">
                <a:latin typeface="メイリオ"/>
                <a:ea typeface="メイリオ"/>
                <a:cs typeface="メイリオ"/>
              </a:rPr>
              <a:t>。</a:t>
            </a:r>
            <a:r>
              <a:rPr lang="en-US" altLang="ja-JP" sz="2800" dirty="0" smtClean="0">
                <a:latin typeface="メイリオ"/>
                <a:ea typeface="メイリオ"/>
                <a:cs typeface="メイリオ"/>
              </a:rPr>
              <a:t/>
            </a:r>
            <a:br>
              <a:rPr lang="en-US" altLang="ja-JP" sz="2800" dirty="0" smtClean="0">
                <a:latin typeface="メイリオ"/>
                <a:ea typeface="メイリオ"/>
                <a:cs typeface="メイリオ"/>
              </a:rPr>
            </a:br>
            <a:r>
              <a:rPr lang="ja-JP" altLang="en-US" sz="28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皆さんの職場や研究室と比べてどうですか？</a:t>
            </a:r>
            <a:endParaRPr kumimoji="1" lang="ja-JP" altLang="en-US" sz="2800" dirty="0">
              <a:solidFill>
                <a:srgbClr val="FF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519953" y="6230471"/>
            <a:ext cx="8229600" cy="584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出所：日本質量分析学会　男女共同推進委員会（</a:t>
            </a:r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2017</a:t>
            </a:r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年調査結果）</a:t>
            </a:r>
            <a:endParaRPr lang="ja-JP" altLang="en-US" sz="20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3824940" y="2074681"/>
            <a:ext cx="3122707" cy="4019176"/>
          </a:xfrm>
          <a:prstGeom prst="roundRect">
            <a:avLst>
              <a:gd name="adj" fmla="val 5163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21763" y="1602904"/>
            <a:ext cx="399340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2017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日本質量分析総合討論会参加者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016493" y="1602904"/>
            <a:ext cx="226215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日本質量分析学会員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pic>
        <p:nvPicPr>
          <p:cNvPr id="9" name="サウンド 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9009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81"/>
    </mc:Choice>
    <mc:Fallback>
      <p:transition spd="slow" advTm="10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27" y="1434355"/>
            <a:ext cx="8661400" cy="49149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544"/>
            <a:ext cx="9144000" cy="14976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ja-JP" altLang="en-US" sz="2800" dirty="0" smtClean="0">
                <a:latin typeface="メイリオ"/>
                <a:ea typeface="メイリオ"/>
                <a:cs typeface="メイリオ"/>
              </a:rPr>
              <a:t>日本質量分析学会の女性会員の割合は</a:t>
            </a:r>
            <a:r>
              <a:rPr lang="en-US" altLang="ja-JP" sz="2800" dirty="0" smtClean="0">
                <a:solidFill>
                  <a:schemeClr val="tx1"/>
                </a:solidFill>
                <a:latin typeface="メイリオ"/>
                <a:ea typeface="メイリオ"/>
                <a:cs typeface="メイリオ"/>
              </a:rPr>
              <a:t>20</a:t>
            </a:r>
            <a:r>
              <a:rPr lang="ja-JP" altLang="en-US" sz="2800" dirty="0" smtClean="0">
                <a:solidFill>
                  <a:schemeClr val="tx1"/>
                </a:solidFill>
                <a:latin typeface="メイリオ"/>
                <a:ea typeface="メイリオ"/>
                <a:cs typeface="メイリオ"/>
              </a:rPr>
              <a:t>％です</a:t>
            </a:r>
            <a:r>
              <a:rPr lang="ja-JP" altLang="en-US" sz="2800" dirty="0" smtClean="0">
                <a:latin typeface="メイリオ"/>
                <a:ea typeface="メイリオ"/>
                <a:cs typeface="メイリオ"/>
              </a:rPr>
              <a:t>。</a:t>
            </a:r>
            <a:r>
              <a:rPr lang="en-US" altLang="ja-JP" sz="2800" dirty="0" smtClean="0">
                <a:latin typeface="メイリオ"/>
                <a:ea typeface="メイリオ"/>
                <a:cs typeface="メイリオ"/>
              </a:rPr>
              <a:t/>
            </a:r>
            <a:br>
              <a:rPr lang="en-US" altLang="ja-JP" sz="2800" dirty="0" smtClean="0">
                <a:latin typeface="メイリオ"/>
                <a:ea typeface="メイリオ"/>
                <a:cs typeface="メイリオ"/>
              </a:rPr>
            </a:br>
            <a:r>
              <a:rPr lang="ja-JP" altLang="en-US" sz="2800" dirty="0" smtClean="0">
                <a:solidFill>
                  <a:srgbClr val="0000FF"/>
                </a:solidFill>
                <a:latin typeface="メイリオ"/>
                <a:ea typeface="メイリオ"/>
                <a:cs typeface="メイリオ"/>
              </a:rPr>
              <a:t>皆さんの職場や研究室は、おなじか、</a:t>
            </a:r>
            <a:r>
              <a:rPr lang="en-US" altLang="ja-JP" sz="2800" dirty="0" smtClean="0">
                <a:solidFill>
                  <a:srgbClr val="0000FF"/>
                </a:solidFill>
                <a:latin typeface="メイリオ"/>
                <a:ea typeface="メイリオ"/>
                <a:cs typeface="メイリオ"/>
              </a:rPr>
              <a:t/>
            </a:r>
            <a:br>
              <a:rPr lang="en-US" altLang="ja-JP" sz="2800" dirty="0" smtClean="0">
                <a:solidFill>
                  <a:srgbClr val="0000FF"/>
                </a:solidFill>
                <a:latin typeface="メイリオ"/>
                <a:ea typeface="メイリオ"/>
                <a:cs typeface="メイリオ"/>
              </a:rPr>
            </a:br>
            <a:r>
              <a:rPr lang="ja-JP" altLang="en-US" sz="2800" dirty="0" smtClean="0">
                <a:solidFill>
                  <a:srgbClr val="0000FF"/>
                </a:solidFill>
                <a:latin typeface="メイリオ"/>
                <a:ea typeface="メイリオ"/>
                <a:cs typeface="メイリオ"/>
              </a:rPr>
              <a:t>それよりも高いようです。</a:t>
            </a:r>
            <a:endParaRPr kumimoji="1" lang="ja-JP" altLang="en-US" sz="2800" dirty="0">
              <a:solidFill>
                <a:srgbClr val="0000FF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519952" y="6230471"/>
            <a:ext cx="8474635" cy="584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出所：日本質量分析学会　男女共同推進委員会（</a:t>
            </a:r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2017−18</a:t>
            </a:r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年調査結果）</a:t>
            </a:r>
            <a:endParaRPr lang="ja-JP" altLang="en-US" sz="20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63761" y="4512236"/>
            <a:ext cx="79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N=101</a:t>
            </a:r>
            <a:endParaRPr kumimoji="1" lang="ja-JP" altLang="en-US" dirty="0"/>
          </a:p>
        </p:txBody>
      </p:sp>
      <p:sp>
        <p:nvSpPr>
          <p:cNvPr id="9" name="円弧 8"/>
          <p:cNvSpPr/>
          <p:nvPr/>
        </p:nvSpPr>
        <p:spPr>
          <a:xfrm rot="11242934">
            <a:off x="2048313" y="3684307"/>
            <a:ext cx="2495054" cy="2467158"/>
          </a:xfrm>
          <a:prstGeom prst="arc">
            <a:avLst>
              <a:gd name="adj1" fmla="val 10352783"/>
              <a:gd name="adj2" fmla="val 377173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43439" y="3643638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職場と同じ</a:t>
            </a:r>
            <a:endParaRPr kumimoji="1" lang="en-US" altLang="ja-JP" dirty="0" smtClean="0">
              <a:latin typeface="メイリオ"/>
              <a:ea typeface="メイリオ"/>
              <a:cs typeface="メイリオ"/>
            </a:endParaRPr>
          </a:p>
          <a:p>
            <a:pPr algn="ctr"/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あるいは</a:t>
            </a:r>
            <a:endParaRPr lang="en-US" altLang="ja-JP" dirty="0" smtClean="0">
              <a:latin typeface="メイリオ"/>
              <a:ea typeface="メイリオ"/>
              <a:cs typeface="メイリオ"/>
            </a:endParaRPr>
          </a:p>
          <a:p>
            <a:pPr algn="ctr"/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職場のほうが高い</a:t>
            </a:r>
            <a:endParaRPr kumimoji="1" lang="en-US" altLang="ja-JP" dirty="0" smtClean="0">
              <a:latin typeface="メイリオ"/>
              <a:ea typeface="メイリオ"/>
              <a:cs typeface="メイリオ"/>
            </a:endParaRPr>
          </a:p>
          <a:p>
            <a:pPr algn="ctr"/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69.3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％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pic>
        <p:nvPicPr>
          <p:cNvPr id="4" name="サウンド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9069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75"/>
    </mc:Choice>
    <mc:Fallback>
      <p:transition spd="slow" advTm="10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27" y="1434355"/>
            <a:ext cx="8661400" cy="49149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544"/>
            <a:ext cx="9144000" cy="14976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ja-JP" altLang="en-US" sz="28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質量分析に関わっている女性が</a:t>
            </a:r>
            <a:r>
              <a:rPr lang="en-US" altLang="ja-JP" sz="28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/>
            </a:r>
            <a:br>
              <a:rPr lang="en-US" altLang="ja-JP" sz="28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</a:br>
            <a:r>
              <a:rPr lang="ja-JP" altLang="en-US" sz="28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より一層、参加・活躍しやすい学会環境創りが</a:t>
            </a:r>
            <a:r>
              <a:rPr lang="en-US" altLang="ja-JP" sz="28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/>
            </a:r>
            <a:br>
              <a:rPr lang="en-US" altLang="ja-JP" sz="28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</a:br>
            <a:r>
              <a:rPr lang="ja-JP" altLang="en-US" sz="2800" dirty="0" smtClean="0">
                <a:solidFill>
                  <a:srgbClr val="FF0000"/>
                </a:solidFill>
                <a:latin typeface="メイリオ"/>
                <a:ea typeface="メイリオ"/>
                <a:cs typeface="メイリオ"/>
              </a:rPr>
              <a:t>大切であると考えます。</a:t>
            </a:r>
            <a:endParaRPr kumimoji="1" lang="ja-JP" altLang="en-US" sz="2800" dirty="0">
              <a:solidFill>
                <a:srgbClr val="FF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519952" y="6230471"/>
            <a:ext cx="8474635" cy="584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出所：日本質量分析学会　男女共同推進委員会（</a:t>
            </a:r>
            <a:r>
              <a:rPr lang="en-US" altLang="ja-JP" sz="2000" dirty="0" smtClean="0">
                <a:latin typeface="メイリオ"/>
                <a:ea typeface="メイリオ"/>
                <a:cs typeface="メイリオ"/>
              </a:rPr>
              <a:t>2017−18</a:t>
            </a:r>
            <a:r>
              <a:rPr lang="ja-JP" altLang="en-US" sz="2000" dirty="0" smtClean="0">
                <a:latin typeface="メイリオ"/>
                <a:ea typeface="メイリオ"/>
                <a:cs typeface="メイリオ"/>
              </a:rPr>
              <a:t>年調査結果）</a:t>
            </a:r>
            <a:endParaRPr lang="ja-JP" altLang="en-US" sz="200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63761" y="4512236"/>
            <a:ext cx="79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N=101</a:t>
            </a:r>
            <a:endParaRPr kumimoji="1" lang="ja-JP" altLang="en-US" dirty="0"/>
          </a:p>
        </p:txBody>
      </p:sp>
      <p:sp>
        <p:nvSpPr>
          <p:cNvPr id="9" name="円弧 8"/>
          <p:cNvSpPr/>
          <p:nvPr/>
        </p:nvSpPr>
        <p:spPr>
          <a:xfrm rot="11242934">
            <a:off x="2048313" y="3684307"/>
            <a:ext cx="2495054" cy="2467158"/>
          </a:xfrm>
          <a:prstGeom prst="arc">
            <a:avLst>
              <a:gd name="adj1" fmla="val 10352783"/>
              <a:gd name="adj2" fmla="val 377173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43439" y="3643638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職場と同じ</a:t>
            </a:r>
            <a:endParaRPr kumimoji="1" lang="en-US" altLang="ja-JP" dirty="0" smtClean="0">
              <a:latin typeface="メイリオ"/>
              <a:ea typeface="メイリオ"/>
              <a:cs typeface="メイリオ"/>
            </a:endParaRPr>
          </a:p>
          <a:p>
            <a:pPr algn="ctr"/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あるいは</a:t>
            </a:r>
            <a:endParaRPr lang="en-US" altLang="ja-JP" dirty="0" smtClean="0">
              <a:latin typeface="メイリオ"/>
              <a:ea typeface="メイリオ"/>
              <a:cs typeface="メイリオ"/>
            </a:endParaRPr>
          </a:p>
          <a:p>
            <a:pPr algn="ctr"/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職場のほうが高い</a:t>
            </a:r>
            <a:endParaRPr kumimoji="1" lang="en-US" altLang="ja-JP" dirty="0" smtClean="0">
              <a:latin typeface="メイリオ"/>
              <a:ea typeface="メイリオ"/>
              <a:cs typeface="メイリオ"/>
            </a:endParaRPr>
          </a:p>
          <a:p>
            <a:pPr algn="ctr"/>
            <a:r>
              <a:rPr kumimoji="1" lang="en-US" altLang="ja-JP" dirty="0" smtClean="0">
                <a:latin typeface="メイリオ"/>
                <a:ea typeface="メイリオ"/>
                <a:cs typeface="メイリオ"/>
              </a:rPr>
              <a:t>69.3</a:t>
            </a:r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％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pic>
        <p:nvPicPr>
          <p:cNvPr id="4" name="サウンド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7953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954"/>
    </mc:Choice>
    <mc:Fallback>
      <p:transition spd="slow" advTm="4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4.8|5|4.9|5.1|4.7|4.9|4.5|5.6|4.3|4.9|5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4.8|5|0.9|3.9|0.8|4.3|4.8|4.9|5|5|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7943</TotalTime>
  <Words>376</Words>
  <Application>Microsoft Office PowerPoint</Application>
  <PresentationFormat>画面に合わせる (4:3)</PresentationFormat>
  <Paragraphs>90</Paragraphs>
  <Slides>15</Slides>
  <Notes>0</Notes>
  <HiddenSlides>0</HiddenSlides>
  <MMClips>15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16" baseType="lpstr">
      <vt:lpstr>ホワイト</vt:lpstr>
      <vt:lpstr>日本質量分析学会 男女共同参画推進委員会 について簡単にご紹介致します。 </vt:lpstr>
      <vt:lpstr>日本質量分析学会は、下記の目標に向けて 2013年に男女共同参画推進委員会を設置しました。</vt:lpstr>
      <vt:lpstr>日本の女性研究者の割合は、15.7％です。 2020年に30％を目指しています。 それでは、日本質量分析学会の女性会員の割合は？</vt:lpstr>
      <vt:lpstr>日本の女性研究者の割合は、15.7％です。 2020年に30％を目指しています。 日本質量分析学会の女性会員の割合は20％です。</vt:lpstr>
      <vt:lpstr>質量分析に関わる女性の割合は、およそ26％ 学生では35％程度のようです。</vt:lpstr>
      <vt:lpstr>多くの女性研究者・技術者が質量分析に関わっています 大学・大学院修了後も質量分析の 仕事をしていただきたいです。</vt:lpstr>
      <vt:lpstr>日本質量分析学会の女性会員の割合は20％です。 皆さんの職場や研究室と比べてどうですか？</vt:lpstr>
      <vt:lpstr>日本質量分析学会の女性会員の割合は20％です。 皆さんの職場や研究室は、おなじか、 それよりも高いようです。</vt:lpstr>
      <vt:lpstr>質量分析に関わっている女性が より一層、参加・活躍しやすい学会環境創りが 大切であると考えます。</vt:lpstr>
      <vt:lpstr>日本質量分析学会は、男女共同参画の推進に賛同し、 男女共同参画推進学協会連絡会の 正式会員となりました。</vt:lpstr>
      <vt:lpstr>男女共同参画推進学協会連絡会とは、 自然科学分野の男女共同参画推進を目指し、 2002年10月に設立した学協会の集まりです</vt:lpstr>
      <vt:lpstr>日本質量分析学会　男女共同参画推進委員会では さまざまな取り組みをしています。</vt:lpstr>
      <vt:lpstr>日本質量分析学会の女性会員の割合は20％です。 では、日本質量分析学会理事の女性比率は？</vt:lpstr>
      <vt:lpstr>日本質量分析学会理事の女性比率は、 会員割合（20％）に近い状態になってきました。</vt:lpstr>
      <vt:lpstr>日本質量分析学会 男女共同参画推進委員会 の活動に一緒に参画しませんか？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日本質量分析学会 男女共同参画推進委員会の 紹介</dc:title>
  <dc:creator>Yamada Naoyuki</dc:creator>
  <cp:lastModifiedBy>nagira2</cp:lastModifiedBy>
  <cp:revision>56</cp:revision>
  <dcterms:created xsi:type="dcterms:W3CDTF">2018-12-29T04:55:39Z</dcterms:created>
  <dcterms:modified xsi:type="dcterms:W3CDTF">2019-02-04T05:31:08Z</dcterms:modified>
</cp:coreProperties>
</file>